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341" r:id="rId3"/>
    <p:sldId id="381" r:id="rId4"/>
    <p:sldId id="346" r:id="rId5"/>
    <p:sldId id="355" r:id="rId6"/>
    <p:sldId id="384" r:id="rId7"/>
    <p:sldId id="356" r:id="rId8"/>
    <p:sldId id="361" r:id="rId9"/>
    <p:sldId id="362" r:id="rId10"/>
    <p:sldId id="363" r:id="rId11"/>
    <p:sldId id="380" r:id="rId12"/>
    <p:sldId id="382" r:id="rId13"/>
    <p:sldId id="366" r:id="rId14"/>
    <p:sldId id="372" r:id="rId15"/>
    <p:sldId id="364" r:id="rId16"/>
    <p:sldId id="357" r:id="rId17"/>
    <p:sldId id="365" r:id="rId18"/>
    <p:sldId id="367" r:id="rId19"/>
    <p:sldId id="368" r:id="rId20"/>
    <p:sldId id="370" r:id="rId21"/>
    <p:sldId id="371" r:id="rId22"/>
    <p:sldId id="373" r:id="rId23"/>
    <p:sldId id="374" r:id="rId24"/>
    <p:sldId id="375" r:id="rId25"/>
    <p:sldId id="376" r:id="rId26"/>
    <p:sldId id="377" r:id="rId27"/>
    <p:sldId id="378" r:id="rId28"/>
    <p:sldId id="369" r:id="rId2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3990" autoAdjust="0"/>
  </p:normalViewPr>
  <p:slideViewPr>
    <p:cSldViewPr>
      <p:cViewPr varScale="1">
        <p:scale>
          <a:sx n="70" d="100"/>
          <a:sy n="70" d="100"/>
        </p:scale>
        <p:origin x="-42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302" cy="493237"/>
          </a:xfrm>
          <a:prstGeom prst="rect">
            <a:avLst/>
          </a:prstGeom>
        </p:spPr>
        <p:txBody>
          <a:bodyPr vert="horz" lIns="90654" tIns="45327" rIns="90654" bIns="45327"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14890" y="0"/>
            <a:ext cx="2919302" cy="493237"/>
          </a:xfrm>
          <a:prstGeom prst="rect">
            <a:avLst/>
          </a:prstGeom>
        </p:spPr>
        <p:txBody>
          <a:bodyPr vert="horz" lIns="90654" tIns="45327" rIns="90654" bIns="45327" rtlCol="0"/>
          <a:lstStyle>
            <a:lvl1pPr algn="r">
              <a:defRPr sz="1200"/>
            </a:lvl1pPr>
          </a:lstStyle>
          <a:p>
            <a:fld id="{BC6A6311-A230-48F6-8FB8-847FA79A7C73}" type="datetimeFigureOut">
              <a:rPr kumimoji="1" lang="ja-JP" altLang="en-US" smtClean="0"/>
              <a:pPr/>
              <a:t>2012/5/14</a:t>
            </a:fld>
            <a:endParaRPr kumimoji="1" lang="ja-JP" altLang="en-US" dirty="0"/>
          </a:p>
        </p:txBody>
      </p:sp>
      <p:sp>
        <p:nvSpPr>
          <p:cNvPr id="4" name="フッター プレースホルダ 3"/>
          <p:cNvSpPr>
            <a:spLocks noGrp="1"/>
          </p:cNvSpPr>
          <p:nvPr>
            <p:ph type="ftr" sz="quarter" idx="2"/>
          </p:nvPr>
        </p:nvSpPr>
        <p:spPr>
          <a:xfrm>
            <a:off x="0" y="9371501"/>
            <a:ext cx="2919302" cy="493236"/>
          </a:xfrm>
          <a:prstGeom prst="rect">
            <a:avLst/>
          </a:prstGeom>
        </p:spPr>
        <p:txBody>
          <a:bodyPr vert="horz" lIns="90654" tIns="45327" rIns="90654" bIns="45327"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14890" y="9371501"/>
            <a:ext cx="2919302" cy="493236"/>
          </a:xfrm>
          <a:prstGeom prst="rect">
            <a:avLst/>
          </a:prstGeom>
        </p:spPr>
        <p:txBody>
          <a:bodyPr vert="horz" lIns="90654" tIns="45327" rIns="90654" bIns="45327" rtlCol="0" anchor="b"/>
          <a:lstStyle>
            <a:lvl1pPr algn="r">
              <a:defRPr sz="1200"/>
            </a:lvl1pPr>
          </a:lstStyle>
          <a:p>
            <a:fld id="{94487EB5-1C3A-41D5-93BC-0365566C6825}" type="slidenum">
              <a:rPr kumimoji="1" lang="ja-JP" altLang="en-US" smtClean="0"/>
              <a:pPr/>
              <a:t>‹#›</a:t>
            </a:fld>
            <a:endParaRPr kumimoji="1" lang="ja-JP" altLang="en-US" dirty="0"/>
          </a:p>
        </p:txBody>
      </p:sp>
    </p:spTree>
    <p:extLst>
      <p:ext uri="{BB962C8B-B14F-4D97-AF65-F5344CB8AC3E}">
        <p14:creationId xmlns:p14="http://schemas.microsoft.com/office/powerpoint/2010/main" val="88309890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255" units="dev"/>
        </inkml:traceFormat>
        <inkml:channelProperties>
          <inkml:channelProperty channel="X" name="resolution" value="3971.75732" units="1/in"/>
          <inkml:channelProperty channel="Y" name="resolution" value="5295.24854" units="1/in"/>
          <inkml:channelProperty channel="F" name="resolution" value="0" units="1/dev"/>
        </inkml:channelProperties>
      </inkml:inkSource>
      <inkml:timestamp xml:id="ts0" timeString="2007-10-22T08:37:17.63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0-1 6,'0'0'11,"0"0"2,0 0-5,0 0-2,0 0-3,0 0-2,0 0-1,0 0-1,0 0-1,3 13 0,-3-13 1,0 0-3,0 0-7,0 0-10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0654" tIns="45327" rIns="90654" bIns="45327"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4" y="0"/>
            <a:ext cx="2918831" cy="493316"/>
          </a:xfrm>
          <a:prstGeom prst="rect">
            <a:avLst/>
          </a:prstGeom>
        </p:spPr>
        <p:txBody>
          <a:bodyPr vert="horz" lIns="90654" tIns="45327" rIns="90654" bIns="45327" rtlCol="0"/>
          <a:lstStyle>
            <a:lvl1pPr algn="r">
              <a:defRPr sz="1200"/>
            </a:lvl1pPr>
          </a:lstStyle>
          <a:p>
            <a:fld id="{C84A9386-399B-437C-AA13-96EE4C798133}" type="datetimeFigureOut">
              <a:rPr kumimoji="1" lang="ja-JP" altLang="en-US" smtClean="0"/>
              <a:pPr/>
              <a:t>2012/5/14</a:t>
            </a:fld>
            <a:endParaRPr kumimoji="1" lang="ja-JP" altLang="en-US" dirty="0"/>
          </a:p>
        </p:txBody>
      </p:sp>
      <p:sp>
        <p:nvSpPr>
          <p:cNvPr id="4" name="スライド イメージ プレースホルダ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90654" tIns="45327" rIns="90654" bIns="45327"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654" tIns="45327" rIns="90654" bIns="4532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0654" tIns="45327" rIns="90654" bIns="45327"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0654" tIns="45327" rIns="90654" bIns="45327" rtlCol="0" anchor="b"/>
          <a:lstStyle>
            <a:lvl1pPr algn="r">
              <a:defRPr sz="1200"/>
            </a:lvl1pPr>
          </a:lstStyle>
          <a:p>
            <a:fld id="{47D3AE77-16E3-492A-BEEB-F44282807F42}" type="slidenum">
              <a:rPr kumimoji="1" lang="ja-JP" altLang="en-US" smtClean="0"/>
              <a:pPr/>
              <a:t>‹#›</a:t>
            </a:fld>
            <a:endParaRPr kumimoji="1" lang="ja-JP" altLang="en-US" dirty="0"/>
          </a:p>
        </p:txBody>
      </p:sp>
    </p:spTree>
    <p:extLst>
      <p:ext uri="{BB962C8B-B14F-4D97-AF65-F5344CB8AC3E}">
        <p14:creationId xmlns:p14="http://schemas.microsoft.com/office/powerpoint/2010/main" val="1391905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45442" name="Rectangle 2"/>
          <p:cNvSpPr>
            <a:spLocks noGrp="1" noChangeArrowheads="1"/>
          </p:cNvSpPr>
          <p:nvPr>
            <p:ph type="ctrTitle"/>
          </p:nvPr>
        </p:nvSpPr>
        <p:spPr>
          <a:xfrm>
            <a:off x="457200" y="5334000"/>
            <a:ext cx="8229600" cy="838200"/>
          </a:xfrm>
        </p:spPr>
        <p:txBody>
          <a:bodyPr anchor="b"/>
          <a:lstStyle>
            <a:lvl1pPr>
              <a:defRPr/>
            </a:lvl1pPr>
          </a:lstStyle>
          <a:p>
            <a:r>
              <a:rPr lang="ja-JP" altLang="en-US" smtClean="0"/>
              <a:t>マスタ タイトルの書式設定</a:t>
            </a:r>
            <a:endParaRPr lang="en-US" altLang="ja-JP"/>
          </a:p>
        </p:txBody>
      </p:sp>
      <p:sp>
        <p:nvSpPr>
          <p:cNvPr id="445443" name="Rectangle 3"/>
          <p:cNvSpPr>
            <a:spLocks noGrp="1" noChangeArrowheads="1"/>
          </p:cNvSpPr>
          <p:nvPr>
            <p:ph type="subTitle" idx="1"/>
          </p:nvPr>
        </p:nvSpPr>
        <p:spPr>
          <a:xfrm>
            <a:off x="457200" y="6019800"/>
            <a:ext cx="8229600" cy="609600"/>
          </a:xfrm>
        </p:spPr>
        <p:txBody>
          <a:bodyPr anchor="b"/>
          <a:lstStyle>
            <a:lvl1pPr marL="0" indent="0" algn="ctr">
              <a:buFont typeface="Wingdings" pitchFamily="2" charset="2"/>
              <a:buNone/>
              <a:defRPr>
                <a:latin typeface="ＭＳ Ｐゴシック" charset="-128"/>
                <a:ea typeface="ＭＳ Ｐゴシック" charset="-128"/>
              </a:defRPr>
            </a:lvl1pPr>
          </a:lstStyle>
          <a:p>
            <a:r>
              <a:rPr lang="ja-JP" altLang="en-US" smtClean="0"/>
              <a:t>マスタ サブタイトルの書式設定</a:t>
            </a:r>
            <a:endParaRPr lang="ja-JP" altLang="en-US"/>
          </a:p>
        </p:txBody>
      </p:sp>
      <p:sp>
        <p:nvSpPr>
          <p:cNvPr id="4"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5" name="正方形/長方形 4"/>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67500" y="152400"/>
            <a:ext cx="20955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81000" y="152400"/>
            <a:ext cx="61341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5" name="正方形/長方形 4"/>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5" name="正方形/長方形 4"/>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5" name="正方形/長方形 4"/>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81000" y="15240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524000"/>
            <a:ext cx="411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6" name="正方形/長方形 5"/>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 5"/>
          <p:cNvSpPr>
            <a:spLocks noGrp="1"/>
          </p:cNvSpPr>
          <p:nvPr>
            <p:ph type="sldNum" sz="quarter" idx="10"/>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8" name="正方形/長方形 7"/>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4" name="正方形/長方形 3"/>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3" name="正方形/長方形 2"/>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6" name="正方形/長方形 5"/>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
        <p:nvSpPr>
          <p:cNvPr id="6" name="正方形/長方形 5"/>
          <p:cNvSpPr/>
          <p:nvPr userDrawn="1"/>
        </p:nvSpPr>
        <p:spPr bwMode="auto">
          <a:xfrm>
            <a:off x="0" y="5214950"/>
            <a:ext cx="1857356" cy="1643050"/>
          </a:xfrm>
          <a:prstGeom prst="rect">
            <a:avLst/>
          </a:prstGeom>
          <a:solidFill>
            <a:schemeClr val="tx2">
              <a:alpha val="40000"/>
            </a:schemeClr>
          </a:solidFill>
          <a:ln w="12700" cap="sq" cmpd="sng" algn="ctr">
            <a:no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bwMode="auto">
          <a:xfrm>
            <a:off x="381000" y="152400"/>
            <a:ext cx="8382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endParaRPr lang="en-US" altLang="ja-JP" dirty="0" smtClean="0"/>
          </a:p>
        </p:txBody>
      </p:sp>
      <p:sp>
        <p:nvSpPr>
          <p:cNvPr id="444419" name="Rectangle 3"/>
          <p:cNvSpPr>
            <a:spLocks noGrp="1" noChangeArrowheads="1"/>
          </p:cNvSpPr>
          <p:nvPr>
            <p:ph type="body" idx="1"/>
          </p:nvPr>
        </p:nvSpPr>
        <p:spPr bwMode="auto">
          <a:xfrm>
            <a:off x="381000" y="1524000"/>
            <a:ext cx="8382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タイトルの書式設定</a:t>
            </a:r>
            <a:endParaRPr lang="en-US" altLang="ja-JP" dirty="0" smtClean="0"/>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6" name="スライド番号プレースホルダ 5"/>
          <p:cNvSpPr>
            <a:spLocks noGrp="1"/>
          </p:cNvSpPr>
          <p:nvPr>
            <p:ph type="sldNum" sz="quarter" idx="4"/>
          </p:nvPr>
        </p:nvSpPr>
        <p:spPr>
          <a:xfrm>
            <a:off x="6858016" y="6421461"/>
            <a:ext cx="2133600" cy="365125"/>
          </a:xfrm>
          <a:prstGeom prst="rect">
            <a:avLst/>
          </a:prstGeom>
        </p:spPr>
        <p:txBody>
          <a:bodyPr/>
          <a:lstStyle>
            <a:lvl1pPr algn="r">
              <a:defRPr sz="1200"/>
            </a:lvl1pPr>
          </a:lstStyle>
          <a:p>
            <a:fld id="{C8294C36-1B4E-447A-97E3-A25A15274B2D}"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baseline="0">
          <a:solidFill>
            <a:schemeClr val="tx2"/>
          </a:solidFill>
          <a:effectLst>
            <a:outerShdw blurRad="38100" dist="38100" dir="2700000" algn="tl">
              <a:srgbClr val="000000"/>
            </a:outerShdw>
          </a:effectLst>
          <a:latin typeface="Book Antiqua" pitchFamily="18" charset="0"/>
          <a:ea typeface="メイリオ" pitchFamily="50" charset="-128"/>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2pPr>
      <a:lvl3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3pPr>
      <a:lvl4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4pPr>
      <a:lvl5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l"/>
        <a:defRPr kumimoji="1" sz="3200">
          <a:solidFill>
            <a:schemeClr val="tx1"/>
          </a:solidFill>
          <a:latin typeface="Book Antiqua" pitchFamily="18" charset="0"/>
          <a:ea typeface="メイリオ" pitchFamily="50" charset="-128"/>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l"/>
        <a:defRPr kumimoji="1" sz="2800">
          <a:solidFill>
            <a:schemeClr val="tx1"/>
          </a:solidFill>
          <a:latin typeface="Book Antiqua" pitchFamily="18" charset="0"/>
          <a:ea typeface="メイリオ" pitchFamily="50" charset="-128"/>
        </a:defRPr>
      </a:lvl2pPr>
      <a:lvl3pPr marL="1143000" indent="-228600" algn="l" rtl="0" eaLnBrk="1" fontAlgn="base" hangingPunct="1">
        <a:spcBef>
          <a:spcPct val="20000"/>
        </a:spcBef>
        <a:spcAft>
          <a:spcPct val="0"/>
        </a:spcAft>
        <a:buClr>
          <a:schemeClr val="accent1"/>
        </a:buClr>
        <a:buSzPct val="75000"/>
        <a:buFont typeface="Wingdings" pitchFamily="2" charset="2"/>
        <a:buChar char="l"/>
        <a:defRPr kumimoji="1" sz="2400">
          <a:solidFill>
            <a:schemeClr val="tx1"/>
          </a:solidFill>
          <a:latin typeface="Book Antiqua" pitchFamily="18" charset="0"/>
          <a:ea typeface="メイリオ" pitchFamily="50" charset="-128"/>
        </a:defRPr>
      </a:lvl3pPr>
      <a:lvl4pPr marL="16002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Book Antiqua" pitchFamily="18" charset="0"/>
          <a:ea typeface="メイリオ" pitchFamily="50" charset="-128"/>
        </a:defRPr>
      </a:lvl4pPr>
      <a:lvl5pPr marL="20574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Book Antiqua" pitchFamily="18" charset="0"/>
          <a:ea typeface="メイリオ" pitchFamily="50" charset="-128"/>
        </a:defRPr>
      </a:lvl5pPr>
      <a:lvl6pPr marL="25146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j-lt"/>
          <a:ea typeface="+mj-ea"/>
        </a:defRPr>
      </a:lvl6pPr>
      <a:lvl7pPr marL="29718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j-lt"/>
          <a:ea typeface="+mj-ea"/>
        </a:defRPr>
      </a:lvl7pPr>
      <a:lvl8pPr marL="34290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j-lt"/>
          <a:ea typeface="+mj-ea"/>
        </a:defRPr>
      </a:lvl8pPr>
      <a:lvl9pPr marL="38862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j-lt"/>
          <a:ea typeface="+mj-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aiweb.cs.ehime-u.ac.jp/~ninomiya/ai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7200" y="5450924"/>
            <a:ext cx="8229600" cy="714380"/>
          </a:xfrm>
        </p:spPr>
        <p:txBody>
          <a:bodyPr/>
          <a:lstStyle/>
          <a:p>
            <a:pPr algn="r"/>
            <a:r>
              <a:rPr lang="ja-JP" altLang="en-US" dirty="0" smtClean="0"/>
              <a:t>人工知能特論</a:t>
            </a:r>
            <a:r>
              <a:rPr lang="en-US" altLang="ja-JP" dirty="0" smtClean="0"/>
              <a:t>II</a:t>
            </a:r>
            <a:r>
              <a:rPr lang="ja-JP" altLang="en-US" dirty="0" smtClean="0"/>
              <a:t>　第</a:t>
            </a:r>
            <a:r>
              <a:rPr lang="en-US" altLang="ja-JP" dirty="0" smtClean="0"/>
              <a:t>5</a:t>
            </a:r>
            <a:r>
              <a:rPr lang="ja-JP" altLang="en-US" dirty="0" smtClean="0"/>
              <a:t>回</a:t>
            </a:r>
            <a:endParaRPr kumimoji="1" lang="ja-JP" altLang="en-US" dirty="0"/>
          </a:p>
        </p:txBody>
      </p:sp>
      <p:sp>
        <p:nvSpPr>
          <p:cNvPr id="3" name="サブタイトル 2"/>
          <p:cNvSpPr>
            <a:spLocks noGrp="1"/>
          </p:cNvSpPr>
          <p:nvPr>
            <p:ph type="subTitle" idx="1"/>
          </p:nvPr>
        </p:nvSpPr>
        <p:spPr/>
        <p:txBody>
          <a:bodyPr/>
          <a:lstStyle/>
          <a:p>
            <a:pPr algn="r"/>
            <a:r>
              <a:rPr kumimoji="1" lang="ja-JP" altLang="en-US" dirty="0" smtClean="0">
                <a:solidFill>
                  <a:schemeClr val="tx2"/>
                </a:solidFill>
                <a:effectLst>
                  <a:outerShdw blurRad="50800" dist="50800" dir="5400000" algn="ctr" rotWithShape="0">
                    <a:srgbClr val="000000"/>
                  </a:outerShdw>
                </a:effectLst>
              </a:rPr>
              <a:t>二宮　崇</a:t>
            </a:r>
            <a:endParaRPr kumimoji="1" lang="ja-JP" altLang="en-US" dirty="0">
              <a:solidFill>
                <a:schemeClr val="tx2"/>
              </a:solidFill>
              <a:effectLst>
                <a:outerShdw blurRad="50800" dist="50800" dir="5400000" algn="ctr" rotWithShape="0">
                  <a:srgbClr val="000000"/>
                </a:outerShdw>
              </a:effectLst>
            </a:endParaRPr>
          </a:p>
        </p:txBody>
      </p:sp>
      <p:sp>
        <p:nvSpPr>
          <p:cNvPr id="5" name="スライド番号プレースホルダ 4"/>
          <p:cNvSpPr>
            <a:spLocks noGrp="1"/>
          </p:cNvSpPr>
          <p:nvPr>
            <p:ph type="sldNum" sz="quarter" idx="4"/>
          </p:nvPr>
        </p:nvSpPr>
        <p:spPr/>
        <p:txBody>
          <a:bodyPr/>
          <a:lstStyle/>
          <a:p>
            <a:fld id="{C8294C36-1B4E-447A-97E3-A25A15274B2D}" type="slidenum">
              <a:rPr lang="ja-JP" altLang="en-US" smtClean="0"/>
              <a:pPr/>
              <a:t>1</a:t>
            </a:fld>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Thrush</a:t>
            </a:r>
            <a:r>
              <a:rPr kumimoji="1" lang="ja-JP" altLang="en-US" dirty="0" smtClean="0"/>
              <a:t>の意味論</a:t>
            </a:r>
            <a:endParaRPr kumimoji="1" lang="ja-JP" altLang="en-US" dirty="0"/>
          </a:p>
        </p:txBody>
      </p:sp>
      <p:sp>
        <p:nvSpPr>
          <p:cNvPr id="3" name="コンテンツ プレースホルダ 2"/>
          <p:cNvSpPr>
            <a:spLocks noGrp="1"/>
          </p:cNvSpPr>
          <p:nvPr>
            <p:ph idx="1"/>
          </p:nvPr>
        </p:nvSpPr>
        <p:spPr>
          <a:xfrm>
            <a:off x="0" y="1524000"/>
            <a:ext cx="9144000" cy="4762520"/>
          </a:xfrm>
        </p:spPr>
        <p:txBody>
          <a:bodyPr/>
          <a:lstStyle/>
          <a:p>
            <a:r>
              <a:rPr lang="ja-JP" altLang="en-US" dirty="0" smtClean="0"/>
              <a:t>型繰り上げ </a:t>
            </a:r>
            <a:r>
              <a:rPr lang="en-US" altLang="ja-JP" dirty="0" smtClean="0"/>
              <a:t>(Type-Raising)</a:t>
            </a:r>
          </a:p>
          <a:p>
            <a:pPr lvl="1">
              <a:buNone/>
            </a:pPr>
            <a:r>
              <a:rPr kumimoji="1" lang="en-US" altLang="ja-JP" dirty="0" smtClean="0"/>
              <a:t>X: a   </a:t>
            </a:r>
            <a:r>
              <a:rPr kumimoji="1" lang="ja-JP" altLang="en-US" dirty="0" smtClean="0"/>
              <a:t> ⇒    </a:t>
            </a:r>
            <a:r>
              <a:rPr kumimoji="1" lang="en-US" altLang="ja-JP" dirty="0" smtClean="0"/>
              <a:t>T</a:t>
            </a:r>
            <a:r>
              <a:rPr kumimoji="1" lang="ja-JP" altLang="en-US" dirty="0" smtClean="0"/>
              <a:t>／</a:t>
            </a:r>
            <a:r>
              <a:rPr kumimoji="1" lang="en-US" altLang="ja-JP" dirty="0" smtClean="0"/>
              <a:t>(T</a:t>
            </a:r>
            <a:r>
              <a:rPr kumimoji="1" lang="ja-JP" altLang="en-US" dirty="0" smtClean="0"/>
              <a:t>＼</a:t>
            </a:r>
            <a:r>
              <a:rPr kumimoji="1" lang="en-US" altLang="ja-JP" dirty="0" smtClean="0"/>
              <a:t>X):</a:t>
            </a:r>
            <a:r>
              <a:rPr kumimoji="1" lang="ja-JP" altLang="en-US" dirty="0" smtClean="0"/>
              <a:t> </a:t>
            </a:r>
            <a:r>
              <a:rPr kumimoji="1" lang="en-US" altLang="ja-JP" dirty="0" err="1" smtClean="0"/>
              <a:t>λf</a:t>
            </a:r>
            <a:r>
              <a:rPr kumimoji="1" lang="en-US" altLang="ja-JP" dirty="0" smtClean="0"/>
              <a:t>. f a                     (&gt;</a:t>
            </a:r>
            <a:r>
              <a:rPr kumimoji="1" lang="en-US" altLang="ja-JP" b="1" dirty="0" smtClean="0"/>
              <a:t>T</a:t>
            </a:r>
            <a:r>
              <a:rPr kumimoji="1" lang="en-US" altLang="ja-JP" dirty="0" smtClean="0"/>
              <a:t>)</a:t>
            </a:r>
          </a:p>
          <a:p>
            <a:pPr lvl="1">
              <a:buNone/>
            </a:pPr>
            <a:r>
              <a:rPr lang="en-US" altLang="ja-JP" dirty="0" smtClean="0"/>
              <a:t>X: a   </a:t>
            </a:r>
            <a:r>
              <a:rPr lang="ja-JP" altLang="en-US" dirty="0" smtClean="0"/>
              <a:t> ⇒    </a:t>
            </a:r>
            <a:r>
              <a:rPr lang="en-US" altLang="ja-JP" dirty="0" smtClean="0"/>
              <a:t>T</a:t>
            </a:r>
            <a:r>
              <a:rPr lang="ja-JP" altLang="en-US" dirty="0" smtClean="0"/>
              <a:t>＼</a:t>
            </a:r>
            <a:r>
              <a:rPr lang="en-US" altLang="ja-JP" dirty="0" smtClean="0"/>
              <a:t>(T</a:t>
            </a:r>
            <a:r>
              <a:rPr lang="ja-JP" altLang="en-US" dirty="0" smtClean="0"/>
              <a:t>／</a:t>
            </a:r>
            <a:r>
              <a:rPr lang="en-US" altLang="ja-JP" dirty="0" smtClean="0"/>
              <a:t>X):</a:t>
            </a:r>
            <a:r>
              <a:rPr lang="ja-JP" altLang="en-US" dirty="0" smtClean="0"/>
              <a:t> </a:t>
            </a:r>
            <a:r>
              <a:rPr lang="en-US" altLang="ja-JP" dirty="0" err="1" smtClean="0"/>
              <a:t>λf</a:t>
            </a:r>
            <a:r>
              <a:rPr lang="en-US" altLang="ja-JP" dirty="0" smtClean="0"/>
              <a:t>. f a                     (&lt;</a:t>
            </a:r>
            <a:r>
              <a:rPr lang="en-US" altLang="ja-JP" b="1" dirty="0" smtClean="0"/>
              <a:t>T</a:t>
            </a:r>
            <a:r>
              <a:rPr lang="en-US" altLang="ja-JP" dirty="0" smtClean="0"/>
              <a:t>)</a:t>
            </a:r>
          </a:p>
          <a:p>
            <a:r>
              <a:rPr kumimoji="1" lang="ja-JP" altLang="en-US" dirty="0" smtClean="0"/>
              <a:t>例</a:t>
            </a:r>
            <a:endParaRPr kumimoji="1" lang="en-US" altLang="ja-JP" dirty="0" smtClean="0"/>
          </a:p>
          <a:p>
            <a:pPr>
              <a:buNone/>
            </a:pPr>
            <a:r>
              <a:rPr lang="en-US" altLang="ja-JP" sz="2800" dirty="0" smtClean="0"/>
              <a:t>  Anna        married       and       I         detest           Manny</a:t>
            </a:r>
          </a:p>
          <a:p>
            <a:pPr>
              <a:buNone/>
            </a:pPr>
            <a:r>
              <a:rPr lang="en-US" altLang="ja-JP" sz="2000" dirty="0" smtClean="0"/>
              <a:t>  </a:t>
            </a:r>
            <a:r>
              <a:rPr lang="en-US" altLang="ja-JP" sz="2000" dirty="0" err="1" smtClean="0"/>
              <a:t>NP:anna</a:t>
            </a: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      CONJ         </a:t>
            </a:r>
            <a:r>
              <a:rPr lang="en-US" altLang="ja-JP" sz="2000" dirty="0" err="1" smtClean="0"/>
              <a:t>NP:i</a:t>
            </a: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              </a:t>
            </a:r>
            <a:r>
              <a:rPr lang="en-US" altLang="ja-JP" sz="2000" dirty="0" err="1" smtClean="0"/>
              <a:t>NP</a:t>
            </a:r>
            <a:endParaRPr lang="en-US" altLang="ja-JP" sz="2000" dirty="0" smtClean="0"/>
          </a:p>
          <a:p>
            <a:pPr>
              <a:buNone/>
            </a:pPr>
            <a:r>
              <a:rPr lang="en-US" altLang="ja-JP" sz="2000" dirty="0" smtClean="0"/>
              <a:t>                        :</a:t>
            </a:r>
            <a:r>
              <a:rPr lang="en-US" altLang="ja-JP" sz="2000" dirty="0" err="1" smtClean="0"/>
              <a:t>λx.λy.marry</a:t>
            </a:r>
            <a:r>
              <a:rPr lang="en-US" altLang="ja-JP" sz="2000" dirty="0" smtClean="0"/>
              <a:t>’ x y   :and’                        :</a:t>
            </a:r>
            <a:r>
              <a:rPr lang="en-US" altLang="ja-JP" sz="2000" dirty="0" err="1" smtClean="0"/>
              <a:t>λx.λy.detest</a:t>
            </a:r>
            <a:r>
              <a:rPr lang="en-US" altLang="ja-JP" sz="2000" dirty="0" smtClean="0"/>
              <a:t>’ x y       :</a:t>
            </a:r>
            <a:r>
              <a:rPr lang="en-US" altLang="ja-JP" sz="2000" dirty="0" err="1" smtClean="0"/>
              <a:t>manny</a:t>
            </a:r>
            <a:r>
              <a:rPr lang="en-US" altLang="ja-JP" sz="2000" dirty="0" smtClean="0"/>
              <a:t>’</a:t>
            </a:r>
          </a:p>
          <a:p>
            <a:pPr>
              <a:buNone/>
            </a:pPr>
            <a:r>
              <a:rPr lang="en-US" altLang="ja-JP" sz="2000" dirty="0" smtClean="0"/>
              <a:t>T</a:t>
            </a:r>
            <a:r>
              <a:rPr lang="ja-JP" altLang="en-US" sz="2000" dirty="0" smtClean="0"/>
              <a:t>／</a:t>
            </a:r>
            <a:r>
              <a:rPr lang="en-US" altLang="ja-JP" sz="2000" dirty="0" smtClean="0"/>
              <a:t>(T</a:t>
            </a:r>
            <a:r>
              <a:rPr lang="ja-JP" altLang="en-US" sz="2000" dirty="0" smtClean="0"/>
              <a:t>＼</a:t>
            </a:r>
            <a:r>
              <a:rPr lang="en-US" altLang="ja-JP" sz="2000" dirty="0" smtClean="0"/>
              <a:t>NP)                                             T</a:t>
            </a:r>
            <a:r>
              <a:rPr lang="ja-JP" altLang="en-US" sz="2000" dirty="0" smtClean="0"/>
              <a:t>／</a:t>
            </a:r>
            <a:r>
              <a:rPr lang="en-US" altLang="ja-JP" sz="2000" dirty="0" smtClean="0"/>
              <a:t>(T</a:t>
            </a:r>
            <a:r>
              <a:rPr lang="ja-JP" altLang="en-US" sz="2000" dirty="0" smtClean="0"/>
              <a:t>＼</a:t>
            </a:r>
            <a:r>
              <a:rPr lang="en-US" altLang="ja-JP" sz="2000" dirty="0" smtClean="0"/>
              <a:t>NP)</a:t>
            </a:r>
          </a:p>
          <a:p>
            <a:pPr>
              <a:buNone/>
            </a:pPr>
            <a:r>
              <a:rPr lang="en-US" altLang="ja-JP" sz="2000" dirty="0" smtClean="0"/>
              <a:t> :</a:t>
            </a:r>
            <a:r>
              <a:rPr lang="en-US" altLang="ja-JP" sz="2000" dirty="0" err="1" smtClean="0"/>
              <a:t>λf.f</a:t>
            </a:r>
            <a:r>
              <a:rPr lang="en-US" altLang="ja-JP" sz="2000" dirty="0" smtClean="0"/>
              <a:t> </a:t>
            </a:r>
            <a:r>
              <a:rPr lang="en-US" altLang="ja-JP" sz="2000" dirty="0" err="1" smtClean="0"/>
              <a:t>anna</a:t>
            </a:r>
            <a:r>
              <a:rPr lang="en-US" altLang="ja-JP" sz="2000" dirty="0" smtClean="0"/>
              <a:t>’                                                     :</a:t>
            </a:r>
            <a:r>
              <a:rPr lang="en-US" altLang="ja-JP" sz="2000" dirty="0" err="1" smtClean="0"/>
              <a:t>λf.f</a:t>
            </a:r>
            <a:r>
              <a:rPr lang="en-US" altLang="ja-JP" sz="2000" dirty="0" smtClean="0"/>
              <a:t> </a:t>
            </a:r>
            <a:r>
              <a:rPr lang="en-US" altLang="ja-JP" sz="2000" dirty="0" err="1" smtClean="0"/>
              <a:t>i</a:t>
            </a:r>
            <a:r>
              <a:rPr lang="en-US" altLang="ja-JP" sz="2000" dirty="0" smtClean="0"/>
              <a:t>’</a:t>
            </a:r>
          </a:p>
        </p:txBody>
      </p:sp>
      <p:cxnSp>
        <p:nvCxnSpPr>
          <p:cNvPr id="12" name="直線コネクタ 11"/>
          <p:cNvCxnSpPr/>
          <p:nvPr/>
        </p:nvCxnSpPr>
        <p:spPr bwMode="auto">
          <a:xfrm>
            <a:off x="0" y="4214818"/>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4" name="直線コネクタ 13"/>
          <p:cNvCxnSpPr/>
          <p:nvPr/>
        </p:nvCxnSpPr>
        <p:spPr bwMode="auto">
          <a:xfrm>
            <a:off x="1571604" y="4214818"/>
            <a:ext cx="178595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6" name="直線コネクタ 15"/>
          <p:cNvCxnSpPr/>
          <p:nvPr/>
        </p:nvCxnSpPr>
        <p:spPr bwMode="auto">
          <a:xfrm>
            <a:off x="3500430" y="4214818"/>
            <a:ext cx="71438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8" name="直線コネクタ 17"/>
          <p:cNvCxnSpPr/>
          <p:nvPr/>
        </p:nvCxnSpPr>
        <p:spPr bwMode="auto">
          <a:xfrm>
            <a:off x="4644008" y="4221088"/>
            <a:ext cx="792088" cy="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0" name="直線コネクタ 19"/>
          <p:cNvCxnSpPr/>
          <p:nvPr/>
        </p:nvCxnSpPr>
        <p:spPr bwMode="auto">
          <a:xfrm>
            <a:off x="5724128" y="4214818"/>
            <a:ext cx="157163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2" name="直線コネクタ 21"/>
          <p:cNvCxnSpPr/>
          <p:nvPr/>
        </p:nvCxnSpPr>
        <p:spPr bwMode="auto">
          <a:xfrm>
            <a:off x="7715272" y="4214818"/>
            <a:ext cx="142872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9" name="スライド番号プレースホルダ 18"/>
          <p:cNvSpPr>
            <a:spLocks noGrp="1"/>
          </p:cNvSpPr>
          <p:nvPr>
            <p:ph type="sldNum" sz="quarter" idx="4"/>
          </p:nvPr>
        </p:nvSpPr>
        <p:spPr/>
        <p:txBody>
          <a:bodyPr/>
          <a:lstStyle/>
          <a:p>
            <a:fld id="{C8294C36-1B4E-447A-97E3-A25A15274B2D}" type="slidenum">
              <a:rPr lang="ja-JP" altLang="en-US" smtClean="0"/>
              <a:pPr/>
              <a:t>10</a:t>
            </a:fld>
            <a:endParaRPr lang="ja-JP" altLang="en-US"/>
          </a:p>
        </p:txBody>
      </p:sp>
      <p:cxnSp>
        <p:nvCxnSpPr>
          <p:cNvPr id="26" name="直線コネクタ 25"/>
          <p:cNvCxnSpPr/>
          <p:nvPr/>
        </p:nvCxnSpPr>
        <p:spPr bwMode="auto">
          <a:xfrm>
            <a:off x="0" y="4917089"/>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27" name="テキスト ボックス 26"/>
          <p:cNvSpPr txBox="1"/>
          <p:nvPr/>
        </p:nvSpPr>
        <p:spPr>
          <a:xfrm>
            <a:off x="1259632" y="4750902"/>
            <a:ext cx="550151" cy="369332"/>
          </a:xfrm>
          <a:prstGeom prst="rect">
            <a:avLst/>
          </a:prstGeom>
          <a:noFill/>
        </p:spPr>
        <p:txBody>
          <a:bodyPr wrap="none" rtlCol="0">
            <a:spAutoFit/>
          </a:bodyPr>
          <a:lstStyle/>
          <a:p>
            <a:r>
              <a:rPr kumimoji="1" lang="en-US" altLang="ja-JP" dirty="0" smtClean="0"/>
              <a:t>&gt;</a:t>
            </a:r>
            <a:r>
              <a:rPr kumimoji="1" lang="en-US" altLang="ja-JP" b="1" dirty="0" smtClean="0"/>
              <a:t>T</a:t>
            </a:r>
            <a:endParaRPr kumimoji="1" lang="ja-JP" altLang="en-US" b="1" dirty="0"/>
          </a:p>
        </p:txBody>
      </p:sp>
      <p:cxnSp>
        <p:nvCxnSpPr>
          <p:cNvPr id="28" name="直線コネクタ 27"/>
          <p:cNvCxnSpPr/>
          <p:nvPr/>
        </p:nvCxnSpPr>
        <p:spPr bwMode="auto">
          <a:xfrm>
            <a:off x="4283968" y="4941168"/>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30" name="テキスト ボックス 29"/>
          <p:cNvSpPr txBox="1"/>
          <p:nvPr/>
        </p:nvSpPr>
        <p:spPr>
          <a:xfrm>
            <a:off x="5533862" y="4784273"/>
            <a:ext cx="550151" cy="369332"/>
          </a:xfrm>
          <a:prstGeom prst="rect">
            <a:avLst/>
          </a:prstGeom>
          <a:noFill/>
        </p:spPr>
        <p:txBody>
          <a:bodyPr wrap="none" rtlCol="0">
            <a:spAutoFit/>
          </a:bodyPr>
          <a:lstStyle/>
          <a:p>
            <a:r>
              <a:rPr kumimoji="1" lang="en-US" altLang="ja-JP" dirty="0" smtClean="0"/>
              <a:t>&gt;</a:t>
            </a:r>
            <a:r>
              <a:rPr kumimoji="1" lang="en-US" altLang="ja-JP" b="1" dirty="0" smtClean="0"/>
              <a:t>T</a:t>
            </a:r>
            <a:endParaRPr kumimoji="1" lang="ja-JP" alt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Thrush</a:t>
            </a:r>
            <a:r>
              <a:rPr kumimoji="1" lang="ja-JP" altLang="en-US" dirty="0" smtClean="0"/>
              <a:t>の意味論</a:t>
            </a:r>
            <a:endParaRPr kumimoji="1" lang="ja-JP" altLang="en-US" dirty="0"/>
          </a:p>
        </p:txBody>
      </p:sp>
      <p:sp>
        <p:nvSpPr>
          <p:cNvPr id="3" name="コンテンツ プレースホルダ 2"/>
          <p:cNvSpPr>
            <a:spLocks noGrp="1"/>
          </p:cNvSpPr>
          <p:nvPr>
            <p:ph idx="1"/>
          </p:nvPr>
        </p:nvSpPr>
        <p:spPr>
          <a:xfrm>
            <a:off x="0" y="1524000"/>
            <a:ext cx="9144000" cy="4762520"/>
          </a:xfrm>
        </p:spPr>
        <p:txBody>
          <a:bodyPr/>
          <a:lstStyle/>
          <a:p>
            <a:pPr>
              <a:buNone/>
            </a:pPr>
            <a:r>
              <a:rPr lang="en-US" altLang="ja-JP" sz="2800" dirty="0" smtClean="0"/>
              <a:t>  Anna        married    and       I             detest           Manny</a:t>
            </a:r>
          </a:p>
          <a:p>
            <a:pPr>
              <a:buNone/>
            </a:pPr>
            <a:r>
              <a:rPr lang="en-US" altLang="ja-JP" sz="2000" dirty="0" smtClean="0"/>
              <a:t> T</a:t>
            </a:r>
            <a:r>
              <a:rPr lang="ja-JP" altLang="en-US" sz="2000" dirty="0" smtClean="0"/>
              <a:t>／</a:t>
            </a:r>
            <a:r>
              <a:rPr lang="en-US" altLang="ja-JP" sz="2000" dirty="0" smtClean="0"/>
              <a:t>(T</a:t>
            </a:r>
            <a:r>
              <a:rPr lang="ja-JP" altLang="en-US" sz="2000" dirty="0" smtClean="0"/>
              <a:t>＼</a:t>
            </a:r>
            <a:r>
              <a:rPr lang="en-US" altLang="ja-JP" sz="2000" dirty="0" smtClean="0"/>
              <a:t>NP)    (S</a:t>
            </a:r>
            <a:r>
              <a:rPr lang="ja-JP" altLang="en-US" sz="2000" dirty="0" smtClean="0"/>
              <a:t>＼</a:t>
            </a:r>
            <a:r>
              <a:rPr lang="en-US" altLang="ja-JP" sz="2000" dirty="0" smtClean="0"/>
              <a:t>NP)</a:t>
            </a:r>
            <a:r>
              <a:rPr lang="ja-JP" altLang="en-US" sz="2000" dirty="0" smtClean="0"/>
              <a:t>／</a:t>
            </a:r>
            <a:r>
              <a:rPr lang="en-US" altLang="ja-JP" sz="2000" dirty="0" smtClean="0"/>
              <a:t>NP   CONJ   T</a:t>
            </a:r>
            <a:r>
              <a:rPr lang="ja-JP" altLang="en-US" sz="2000" dirty="0" smtClean="0"/>
              <a:t>／</a:t>
            </a:r>
            <a:r>
              <a:rPr lang="en-US" altLang="ja-JP" sz="2000" dirty="0" smtClean="0"/>
              <a:t>(T</a:t>
            </a:r>
            <a:r>
              <a:rPr lang="ja-JP" altLang="en-US" sz="2000" dirty="0" smtClean="0"/>
              <a:t>＼</a:t>
            </a:r>
            <a:r>
              <a:rPr lang="en-US" altLang="ja-JP" sz="2000" dirty="0" smtClean="0"/>
              <a:t>NP)   (S</a:t>
            </a:r>
            <a:r>
              <a:rPr lang="ja-JP" altLang="en-US" sz="2000" dirty="0" smtClean="0"/>
              <a:t>＼</a:t>
            </a:r>
            <a:r>
              <a:rPr lang="en-US" altLang="ja-JP" sz="2000" dirty="0" smtClean="0"/>
              <a:t>NP)</a:t>
            </a:r>
            <a:r>
              <a:rPr lang="ja-JP" altLang="en-US" sz="2000" dirty="0" smtClean="0"/>
              <a:t>／</a:t>
            </a:r>
            <a:r>
              <a:rPr lang="en-US" altLang="ja-JP" sz="2000" dirty="0" smtClean="0"/>
              <a:t>NP              </a:t>
            </a:r>
            <a:r>
              <a:rPr lang="en-US" altLang="ja-JP" sz="2000" dirty="0" err="1" smtClean="0"/>
              <a:t>NP</a:t>
            </a:r>
            <a:endParaRPr lang="en-US" altLang="ja-JP" sz="2000" dirty="0" smtClean="0"/>
          </a:p>
          <a:p>
            <a:pPr>
              <a:buNone/>
            </a:pPr>
            <a:r>
              <a:rPr lang="en-US" altLang="ja-JP" sz="2000" dirty="0" smtClean="0"/>
              <a:t>  :</a:t>
            </a:r>
            <a:r>
              <a:rPr lang="en-US" altLang="ja-JP" sz="2000" dirty="0" err="1" smtClean="0"/>
              <a:t>λf.f</a:t>
            </a:r>
            <a:r>
              <a:rPr lang="en-US" altLang="ja-JP" sz="2000" dirty="0" smtClean="0"/>
              <a:t> </a:t>
            </a:r>
            <a:r>
              <a:rPr lang="en-US" altLang="ja-JP" sz="2000" dirty="0" err="1" smtClean="0"/>
              <a:t>anna</a:t>
            </a:r>
            <a:r>
              <a:rPr lang="en-US" altLang="ja-JP" sz="2000" dirty="0" smtClean="0"/>
              <a:t>’   :</a:t>
            </a:r>
            <a:r>
              <a:rPr lang="en-US" altLang="ja-JP" sz="2000" dirty="0" err="1" smtClean="0"/>
              <a:t>λx.λy.marry</a:t>
            </a:r>
            <a:r>
              <a:rPr lang="en-US" altLang="ja-JP" sz="2000" dirty="0" smtClean="0"/>
              <a:t>’ x y    :and’      :</a:t>
            </a:r>
            <a:r>
              <a:rPr lang="en-US" altLang="ja-JP" sz="2000" dirty="0" err="1" smtClean="0"/>
              <a:t>λf.f</a:t>
            </a:r>
            <a:r>
              <a:rPr lang="en-US" altLang="ja-JP" sz="2000" dirty="0" smtClean="0"/>
              <a:t> </a:t>
            </a:r>
            <a:r>
              <a:rPr lang="en-US" altLang="ja-JP" sz="2000" dirty="0" err="1" smtClean="0"/>
              <a:t>i</a:t>
            </a:r>
            <a:r>
              <a:rPr lang="en-US" altLang="ja-JP" sz="2000" dirty="0" smtClean="0"/>
              <a:t>’        :</a:t>
            </a:r>
            <a:r>
              <a:rPr lang="en-US" altLang="ja-JP" sz="2000" dirty="0" err="1" smtClean="0"/>
              <a:t>λx.λy.detest</a:t>
            </a:r>
            <a:r>
              <a:rPr lang="en-US" altLang="ja-JP" sz="2000" dirty="0" smtClean="0"/>
              <a:t>’ x y       :</a:t>
            </a:r>
            <a:r>
              <a:rPr lang="en-US" altLang="ja-JP" sz="2000" dirty="0" err="1" smtClean="0"/>
              <a:t>manny</a:t>
            </a:r>
            <a:r>
              <a:rPr lang="en-US" altLang="ja-JP" sz="2000" dirty="0" smtClean="0"/>
              <a:t>’</a:t>
            </a:r>
          </a:p>
        </p:txBody>
      </p:sp>
      <p:cxnSp>
        <p:nvCxnSpPr>
          <p:cNvPr id="12" name="直線コネクタ 11"/>
          <p:cNvCxnSpPr/>
          <p:nvPr/>
        </p:nvCxnSpPr>
        <p:spPr bwMode="auto">
          <a:xfrm>
            <a:off x="0" y="2002846"/>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4" name="直線コネクタ 13"/>
          <p:cNvCxnSpPr/>
          <p:nvPr/>
        </p:nvCxnSpPr>
        <p:spPr bwMode="auto">
          <a:xfrm>
            <a:off x="1571604" y="2002846"/>
            <a:ext cx="178595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6" name="直線コネクタ 15"/>
          <p:cNvCxnSpPr/>
          <p:nvPr/>
        </p:nvCxnSpPr>
        <p:spPr bwMode="auto">
          <a:xfrm>
            <a:off x="3500430" y="2002846"/>
            <a:ext cx="71438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8" name="直線コネクタ 17"/>
          <p:cNvCxnSpPr/>
          <p:nvPr/>
        </p:nvCxnSpPr>
        <p:spPr bwMode="auto">
          <a:xfrm>
            <a:off x="4357686" y="2002846"/>
            <a:ext cx="135732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0" name="直線コネクタ 19"/>
          <p:cNvCxnSpPr/>
          <p:nvPr/>
        </p:nvCxnSpPr>
        <p:spPr bwMode="auto">
          <a:xfrm>
            <a:off x="5929322" y="2002846"/>
            <a:ext cx="157163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2" name="直線コネクタ 21"/>
          <p:cNvCxnSpPr/>
          <p:nvPr/>
        </p:nvCxnSpPr>
        <p:spPr bwMode="auto">
          <a:xfrm>
            <a:off x="7715272" y="2002846"/>
            <a:ext cx="142872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21" name="スライド番号プレースホルダ 20"/>
          <p:cNvSpPr>
            <a:spLocks noGrp="1"/>
          </p:cNvSpPr>
          <p:nvPr>
            <p:ph type="sldNum" sz="quarter" idx="4"/>
          </p:nvPr>
        </p:nvSpPr>
        <p:spPr/>
        <p:txBody>
          <a:bodyPr/>
          <a:lstStyle/>
          <a:p>
            <a:fld id="{C8294C36-1B4E-447A-97E3-A25A15274B2D}" type="slidenum">
              <a:rPr lang="ja-JP" altLang="en-US" smtClean="0"/>
              <a:pPr/>
              <a:t>11</a:t>
            </a:fld>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Thrush</a:t>
            </a:r>
            <a:r>
              <a:rPr kumimoji="1" lang="ja-JP" altLang="en-US" dirty="0" smtClean="0"/>
              <a:t>の意味論</a:t>
            </a:r>
            <a:endParaRPr kumimoji="1" lang="ja-JP" altLang="en-US" dirty="0"/>
          </a:p>
        </p:txBody>
      </p:sp>
      <p:sp>
        <p:nvSpPr>
          <p:cNvPr id="3" name="コンテンツ プレースホルダ 2"/>
          <p:cNvSpPr>
            <a:spLocks noGrp="1"/>
          </p:cNvSpPr>
          <p:nvPr>
            <p:ph idx="1"/>
          </p:nvPr>
        </p:nvSpPr>
        <p:spPr>
          <a:xfrm>
            <a:off x="0" y="1524000"/>
            <a:ext cx="9144000" cy="4762520"/>
          </a:xfrm>
        </p:spPr>
        <p:txBody>
          <a:bodyPr/>
          <a:lstStyle/>
          <a:p>
            <a:pPr>
              <a:buNone/>
            </a:pPr>
            <a:r>
              <a:rPr lang="en-US" altLang="ja-JP" sz="2800" dirty="0" smtClean="0"/>
              <a:t>  Anna        married    and       I             detest           Manny</a:t>
            </a:r>
          </a:p>
          <a:p>
            <a:pPr>
              <a:buNone/>
            </a:pPr>
            <a:r>
              <a:rPr lang="en-US" altLang="ja-JP" sz="2000" dirty="0" smtClean="0"/>
              <a:t> T</a:t>
            </a:r>
            <a:r>
              <a:rPr lang="ja-JP" altLang="en-US" sz="2000" dirty="0" smtClean="0"/>
              <a:t>／</a:t>
            </a:r>
            <a:r>
              <a:rPr lang="en-US" altLang="ja-JP" sz="2000" dirty="0" smtClean="0"/>
              <a:t>(T</a:t>
            </a:r>
            <a:r>
              <a:rPr lang="ja-JP" altLang="en-US" sz="2000" dirty="0" smtClean="0"/>
              <a:t>＼</a:t>
            </a:r>
            <a:r>
              <a:rPr lang="en-US" altLang="ja-JP" sz="2000" dirty="0" smtClean="0"/>
              <a:t>NP)    (S</a:t>
            </a:r>
            <a:r>
              <a:rPr lang="ja-JP" altLang="en-US" sz="2000" dirty="0" smtClean="0"/>
              <a:t>＼</a:t>
            </a:r>
            <a:r>
              <a:rPr lang="en-US" altLang="ja-JP" sz="2000" dirty="0" smtClean="0"/>
              <a:t>NP)</a:t>
            </a:r>
            <a:r>
              <a:rPr lang="ja-JP" altLang="en-US" sz="2000" dirty="0" smtClean="0"/>
              <a:t>／</a:t>
            </a:r>
            <a:r>
              <a:rPr lang="en-US" altLang="ja-JP" sz="2000" dirty="0" smtClean="0"/>
              <a:t>NP   CONJ   T</a:t>
            </a:r>
            <a:r>
              <a:rPr lang="ja-JP" altLang="en-US" sz="2000" dirty="0" smtClean="0"/>
              <a:t>／</a:t>
            </a:r>
            <a:r>
              <a:rPr lang="en-US" altLang="ja-JP" sz="2000" dirty="0" smtClean="0"/>
              <a:t>(T</a:t>
            </a:r>
            <a:r>
              <a:rPr lang="ja-JP" altLang="en-US" sz="2000" dirty="0" smtClean="0"/>
              <a:t>＼</a:t>
            </a:r>
            <a:r>
              <a:rPr lang="en-US" altLang="ja-JP" sz="2000" dirty="0" smtClean="0"/>
              <a:t>NP)   (S</a:t>
            </a:r>
            <a:r>
              <a:rPr lang="ja-JP" altLang="en-US" sz="2000" dirty="0" smtClean="0"/>
              <a:t>＼</a:t>
            </a:r>
            <a:r>
              <a:rPr lang="en-US" altLang="ja-JP" sz="2000" dirty="0" smtClean="0"/>
              <a:t>NP)</a:t>
            </a:r>
            <a:r>
              <a:rPr lang="ja-JP" altLang="en-US" sz="2000" dirty="0" smtClean="0"/>
              <a:t>／</a:t>
            </a:r>
            <a:r>
              <a:rPr lang="en-US" altLang="ja-JP" sz="2000" dirty="0" smtClean="0"/>
              <a:t>NP              </a:t>
            </a:r>
            <a:r>
              <a:rPr lang="en-US" altLang="ja-JP" sz="2000" dirty="0" err="1" smtClean="0"/>
              <a:t>NP</a:t>
            </a:r>
            <a:endParaRPr lang="en-US" altLang="ja-JP" sz="2000" dirty="0" smtClean="0"/>
          </a:p>
          <a:p>
            <a:pPr>
              <a:buNone/>
            </a:pPr>
            <a:r>
              <a:rPr lang="en-US" altLang="ja-JP" sz="2000" dirty="0" smtClean="0"/>
              <a:t>  :</a:t>
            </a:r>
            <a:r>
              <a:rPr lang="en-US" altLang="ja-JP" sz="2000" dirty="0" err="1" smtClean="0"/>
              <a:t>λf.f</a:t>
            </a:r>
            <a:r>
              <a:rPr lang="en-US" altLang="ja-JP" sz="2000" dirty="0" smtClean="0"/>
              <a:t> </a:t>
            </a:r>
            <a:r>
              <a:rPr lang="en-US" altLang="ja-JP" sz="2000" dirty="0" err="1" smtClean="0"/>
              <a:t>anna</a:t>
            </a:r>
            <a:r>
              <a:rPr lang="en-US" altLang="ja-JP" sz="2000" dirty="0" smtClean="0"/>
              <a:t>’   :</a:t>
            </a:r>
            <a:r>
              <a:rPr lang="en-US" altLang="ja-JP" sz="2000" dirty="0" err="1" smtClean="0"/>
              <a:t>λx.λy.marry</a:t>
            </a:r>
            <a:r>
              <a:rPr lang="en-US" altLang="ja-JP" sz="2000" dirty="0" smtClean="0"/>
              <a:t>’ x y    :and’      :</a:t>
            </a:r>
            <a:r>
              <a:rPr lang="en-US" altLang="ja-JP" sz="2000" dirty="0" err="1" smtClean="0"/>
              <a:t>λf.f</a:t>
            </a:r>
            <a:r>
              <a:rPr lang="en-US" altLang="ja-JP" sz="2000" dirty="0" smtClean="0"/>
              <a:t> </a:t>
            </a:r>
            <a:r>
              <a:rPr lang="en-US" altLang="ja-JP" sz="2000" dirty="0" err="1" smtClean="0"/>
              <a:t>i</a:t>
            </a:r>
            <a:r>
              <a:rPr lang="en-US" altLang="ja-JP" sz="2000" dirty="0" smtClean="0"/>
              <a:t>’        :</a:t>
            </a:r>
            <a:r>
              <a:rPr lang="en-US" altLang="ja-JP" sz="2000" dirty="0" err="1" smtClean="0"/>
              <a:t>λx.λy.detest</a:t>
            </a:r>
            <a:r>
              <a:rPr lang="en-US" altLang="ja-JP" sz="2000" dirty="0" smtClean="0"/>
              <a:t>’ x y       :</a:t>
            </a:r>
            <a:r>
              <a:rPr lang="en-US" altLang="ja-JP" sz="2000" dirty="0" err="1" smtClean="0"/>
              <a:t>manny</a:t>
            </a:r>
            <a:r>
              <a:rPr lang="en-US" altLang="ja-JP" sz="2000" dirty="0" smtClean="0"/>
              <a:t>’</a:t>
            </a:r>
          </a:p>
          <a:p>
            <a:pPr>
              <a:buNone/>
            </a:pPr>
            <a:r>
              <a:rPr kumimoji="1" lang="en-US" altLang="ja-JP" sz="1800" dirty="0" smtClean="0"/>
              <a:t>     S</a:t>
            </a:r>
            <a:r>
              <a:rPr kumimoji="1" lang="ja-JP" altLang="en-US" sz="1800" dirty="0" smtClean="0"/>
              <a:t>／</a:t>
            </a:r>
            <a:r>
              <a:rPr kumimoji="1" lang="en-US" altLang="ja-JP" sz="1800" dirty="0" smtClean="0"/>
              <a:t>NP:</a:t>
            </a:r>
            <a:r>
              <a:rPr kumimoji="1" lang="ja-JP" altLang="en-US" sz="1800" dirty="0" smtClean="0"/>
              <a:t> </a:t>
            </a:r>
            <a:r>
              <a:rPr kumimoji="1" lang="en-US" altLang="ja-JP" sz="1800" dirty="0" err="1" smtClean="0"/>
              <a:t>λx</a:t>
            </a:r>
            <a:r>
              <a:rPr lang="en-US" altLang="ja-JP" sz="1800" dirty="0" err="1" smtClean="0"/>
              <a:t>.marry</a:t>
            </a:r>
            <a:r>
              <a:rPr lang="en-US" altLang="ja-JP" sz="1800" dirty="0" smtClean="0"/>
              <a:t>’ x </a:t>
            </a:r>
            <a:r>
              <a:rPr lang="en-US" altLang="ja-JP" sz="1800" dirty="0" err="1" smtClean="0"/>
              <a:t>anna</a:t>
            </a:r>
            <a:r>
              <a:rPr lang="en-US" altLang="ja-JP" sz="1800" dirty="0" smtClean="0"/>
              <a:t>’</a:t>
            </a:r>
          </a:p>
        </p:txBody>
      </p:sp>
      <p:cxnSp>
        <p:nvCxnSpPr>
          <p:cNvPr id="4" name="直線コネクタ 3"/>
          <p:cNvCxnSpPr/>
          <p:nvPr/>
        </p:nvCxnSpPr>
        <p:spPr bwMode="auto">
          <a:xfrm>
            <a:off x="0" y="2717226"/>
            <a:ext cx="342899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0" name="テキスト ボックス 9"/>
          <p:cNvSpPr txBox="1"/>
          <p:nvPr/>
        </p:nvSpPr>
        <p:spPr>
          <a:xfrm>
            <a:off x="3357554" y="2574350"/>
            <a:ext cx="550151" cy="369332"/>
          </a:xfrm>
          <a:prstGeom prst="rect">
            <a:avLst/>
          </a:prstGeom>
          <a:noFill/>
        </p:spPr>
        <p:txBody>
          <a:bodyPr wrap="none" rtlCol="0">
            <a:spAutoFit/>
          </a:bodyPr>
          <a:lstStyle/>
          <a:p>
            <a:r>
              <a:rPr kumimoji="1" lang="en-US" altLang="ja-JP" dirty="0" smtClean="0"/>
              <a:t>&gt;</a:t>
            </a:r>
            <a:r>
              <a:rPr kumimoji="1" lang="en-US" altLang="ja-JP" b="1" dirty="0" smtClean="0"/>
              <a:t>B</a:t>
            </a:r>
            <a:endParaRPr kumimoji="1" lang="ja-JP" altLang="en-US" b="1" dirty="0"/>
          </a:p>
        </p:txBody>
      </p:sp>
      <p:cxnSp>
        <p:nvCxnSpPr>
          <p:cNvPr id="12" name="直線コネクタ 11"/>
          <p:cNvCxnSpPr/>
          <p:nvPr/>
        </p:nvCxnSpPr>
        <p:spPr bwMode="auto">
          <a:xfrm>
            <a:off x="0" y="2002846"/>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4" name="直線コネクタ 13"/>
          <p:cNvCxnSpPr/>
          <p:nvPr/>
        </p:nvCxnSpPr>
        <p:spPr bwMode="auto">
          <a:xfrm>
            <a:off x="1571604" y="2002846"/>
            <a:ext cx="178595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6" name="直線コネクタ 15"/>
          <p:cNvCxnSpPr/>
          <p:nvPr/>
        </p:nvCxnSpPr>
        <p:spPr bwMode="auto">
          <a:xfrm>
            <a:off x="3500430" y="2002846"/>
            <a:ext cx="71438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8" name="直線コネクタ 17"/>
          <p:cNvCxnSpPr/>
          <p:nvPr/>
        </p:nvCxnSpPr>
        <p:spPr bwMode="auto">
          <a:xfrm>
            <a:off x="4357686" y="2002846"/>
            <a:ext cx="135732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0" name="直線コネクタ 19"/>
          <p:cNvCxnSpPr/>
          <p:nvPr/>
        </p:nvCxnSpPr>
        <p:spPr bwMode="auto">
          <a:xfrm>
            <a:off x="5929322" y="2002846"/>
            <a:ext cx="157163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2" name="直線コネクタ 21"/>
          <p:cNvCxnSpPr/>
          <p:nvPr/>
        </p:nvCxnSpPr>
        <p:spPr bwMode="auto">
          <a:xfrm>
            <a:off x="7715272" y="2002846"/>
            <a:ext cx="142872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9" name="角丸四角形吹き出し 18"/>
          <p:cNvSpPr/>
          <p:nvPr/>
        </p:nvSpPr>
        <p:spPr bwMode="auto">
          <a:xfrm>
            <a:off x="214282" y="3571876"/>
            <a:ext cx="8929718" cy="3286124"/>
          </a:xfrm>
          <a:prstGeom prst="wedgeRoundRectCallout">
            <a:avLst>
              <a:gd name="adj1" fmla="val -29021"/>
              <a:gd name="adj2" fmla="val -66151"/>
              <a:gd name="adj3" fmla="val 16667"/>
            </a:avLst>
          </a:prstGeom>
          <a:solidFill>
            <a:schemeClr val="tx2"/>
          </a:solidFill>
          <a:ln w="381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メイリオ" pitchFamily="50" charset="-128"/>
                <a:ea typeface="メイリオ" pitchFamily="50" charset="-128"/>
              </a:rPr>
              <a:t>ここの計算は複雑になっている。</a:t>
            </a:r>
            <a:r>
              <a:rPr kumimoji="0" lang="en-US" altLang="ja-JP" sz="2400" b="0" i="0" u="none" strike="noStrike" cap="none" normalizeH="0" baseline="0" dirty="0" smtClean="0">
                <a:ln>
                  <a:noFill/>
                </a:ln>
                <a:solidFill>
                  <a:schemeClr val="tx1"/>
                </a:solidFill>
                <a:effectLst/>
                <a:latin typeface="メイリオ" pitchFamily="50" charset="-128"/>
                <a:ea typeface="メイリオ" pitchFamily="50" charset="-128"/>
              </a:rPr>
              <a:t>bluebird</a:t>
            </a:r>
            <a:r>
              <a:rPr kumimoji="0" lang="ja-JP" altLang="en-US" sz="2400" dirty="0" smtClean="0">
                <a:latin typeface="メイリオ" pitchFamily="50" charset="-128"/>
                <a:ea typeface="メイリオ" pitchFamily="50" charset="-128"/>
              </a:rPr>
              <a:t>の規則が</a:t>
            </a:r>
            <a:endParaRPr kumimoji="0" lang="en-US" altLang="ja-JP" sz="2400" b="0" i="0" u="none" strike="noStrike" cap="none" normalizeH="0" baseline="0" dirty="0" smtClean="0">
              <a:ln>
                <a:noFill/>
              </a:ln>
              <a:solidFill>
                <a:schemeClr val="tx1"/>
              </a:solidFill>
              <a:effectLst/>
              <a:latin typeface="メイリオ" pitchFamily="50" charset="-128"/>
              <a:ea typeface="メイリオ" pitchFamily="50" charset="-128"/>
            </a:endParaRPr>
          </a:p>
          <a:p>
            <a:pPr fontAlgn="base">
              <a:spcBef>
                <a:spcPct val="0"/>
              </a:spcBef>
              <a:spcAft>
                <a:spcPct val="0"/>
              </a:spcAft>
            </a:pPr>
            <a:r>
              <a:rPr lang="en-US" altLang="ja-JP" sz="2400" dirty="0" smtClean="0">
                <a:latin typeface="Book Antiqua" pitchFamily="18" charset="0"/>
              </a:rPr>
              <a:t>X</a:t>
            </a:r>
            <a:r>
              <a:rPr lang="ja-JP" altLang="en-US" sz="2400" dirty="0" smtClean="0">
                <a:latin typeface="Book Antiqua" pitchFamily="18" charset="0"/>
              </a:rPr>
              <a:t>／</a:t>
            </a:r>
            <a:r>
              <a:rPr lang="en-US" altLang="ja-JP" sz="2400" dirty="0" smtClean="0">
                <a:latin typeface="Book Antiqua" pitchFamily="18" charset="0"/>
              </a:rPr>
              <a:t>Y: f       Y</a:t>
            </a:r>
            <a:r>
              <a:rPr lang="ja-JP" altLang="en-US" sz="2400" dirty="0" smtClean="0">
                <a:latin typeface="Book Antiqua" pitchFamily="18" charset="0"/>
              </a:rPr>
              <a:t>／</a:t>
            </a:r>
            <a:r>
              <a:rPr lang="en-US" altLang="ja-JP" sz="2400" dirty="0" smtClean="0">
                <a:latin typeface="Book Antiqua" pitchFamily="18" charset="0"/>
              </a:rPr>
              <a:t>Z: g     </a:t>
            </a:r>
            <a:r>
              <a:rPr lang="ja-JP" altLang="en-US" sz="2400" dirty="0" smtClean="0">
                <a:latin typeface="Book Antiqua" pitchFamily="18" charset="0"/>
              </a:rPr>
              <a:t> ⇒    </a:t>
            </a:r>
            <a:r>
              <a:rPr lang="en-US" altLang="ja-JP" sz="2400" dirty="0" smtClean="0">
                <a:latin typeface="Book Antiqua" pitchFamily="18" charset="0"/>
              </a:rPr>
              <a:t>X</a:t>
            </a:r>
            <a:r>
              <a:rPr lang="ja-JP" altLang="en-US" sz="2400" dirty="0" smtClean="0">
                <a:latin typeface="Book Antiqua" pitchFamily="18" charset="0"/>
              </a:rPr>
              <a:t>／</a:t>
            </a:r>
            <a:r>
              <a:rPr lang="en-US" altLang="ja-JP" sz="2400" dirty="0" smtClean="0">
                <a:latin typeface="Book Antiqua" pitchFamily="18" charset="0"/>
              </a:rPr>
              <a:t>Z:</a:t>
            </a:r>
            <a:r>
              <a:rPr lang="ja-JP" altLang="en-US" sz="2400" dirty="0" smtClean="0">
                <a:latin typeface="Book Antiqua" pitchFamily="18" charset="0"/>
              </a:rPr>
              <a:t> </a:t>
            </a:r>
            <a:r>
              <a:rPr lang="en-US" altLang="ja-JP" sz="2400" dirty="0" err="1" smtClean="0">
                <a:latin typeface="Book Antiqua" pitchFamily="18" charset="0"/>
              </a:rPr>
              <a:t>λx.f</a:t>
            </a:r>
            <a:r>
              <a:rPr lang="en-US" altLang="ja-JP" sz="2400" dirty="0" smtClean="0">
                <a:latin typeface="Book Antiqua" pitchFamily="18" charset="0"/>
              </a:rPr>
              <a:t>(g x)     (&gt;</a:t>
            </a:r>
            <a:r>
              <a:rPr lang="en-US" altLang="ja-JP" sz="2400" b="1" dirty="0" smtClean="0">
                <a:latin typeface="Book Antiqua" pitchFamily="18" charset="0"/>
              </a:rPr>
              <a:t>B</a:t>
            </a:r>
            <a:r>
              <a:rPr lang="en-US" altLang="ja-JP" sz="2400" dirty="0" smtClean="0">
                <a:latin typeface="Book Antiqua" pitchFamily="18" charset="0"/>
              </a:rPr>
              <a:t>)</a:t>
            </a:r>
          </a:p>
          <a:p>
            <a:pPr fontAlgn="base">
              <a:spcBef>
                <a:spcPct val="0"/>
              </a:spcBef>
              <a:spcAft>
                <a:spcPct val="0"/>
              </a:spcAft>
            </a:pPr>
            <a:r>
              <a:rPr kumimoji="0" lang="ja-JP" altLang="en-US" sz="2400" b="0" i="0" u="none" strike="noStrike" cap="none" normalizeH="0" baseline="0" dirty="0" smtClean="0">
                <a:ln>
                  <a:noFill/>
                </a:ln>
                <a:solidFill>
                  <a:schemeClr val="tx1"/>
                </a:solidFill>
                <a:effectLst/>
                <a:latin typeface="メイリオ" pitchFamily="50" charset="-128"/>
                <a:ea typeface="メイリオ" pitchFamily="50" charset="-128"/>
              </a:rPr>
              <a:t>なので、</a:t>
            </a:r>
            <a:r>
              <a:rPr kumimoji="0" lang="ja-JP" altLang="en-US" sz="2400" dirty="0" smtClean="0">
                <a:latin typeface="メイリオ" pitchFamily="50" charset="-128"/>
                <a:ea typeface="メイリオ" pitchFamily="50" charset="-128"/>
              </a:rPr>
              <a:t>出力される意味構造は、</a:t>
            </a:r>
            <a:endParaRPr kumimoji="0" lang="en-US" altLang="ja-JP" sz="2400" b="0" i="0" u="none" strike="noStrike" cap="none" normalizeH="0" baseline="0" dirty="0" smtClean="0">
              <a:ln>
                <a:noFill/>
              </a:ln>
              <a:solidFill>
                <a:schemeClr val="tx1"/>
              </a:solidFill>
              <a:effectLst/>
              <a:latin typeface="メイリオ" pitchFamily="50" charset="-128"/>
              <a:ea typeface="メイリオ" pitchFamily="50" charset="-128"/>
            </a:endParaRPr>
          </a:p>
          <a:p>
            <a:pPr fontAlgn="base">
              <a:spcBef>
                <a:spcPct val="0"/>
              </a:spcBef>
              <a:spcAft>
                <a:spcPct val="0"/>
              </a:spcAft>
            </a:pPr>
            <a:r>
              <a:rPr kumimoji="0" lang="en-US" altLang="ja-JP" sz="2400" dirty="0" err="1" smtClean="0">
                <a:latin typeface="Book Antiqua" pitchFamily="18" charset="0"/>
                <a:ea typeface="メイリオ" pitchFamily="50" charset="-128"/>
              </a:rPr>
              <a:t>λz.f</a:t>
            </a:r>
            <a:r>
              <a:rPr kumimoji="0" lang="en-US" altLang="ja-JP" sz="2400" dirty="0" smtClean="0">
                <a:latin typeface="Book Antiqua" pitchFamily="18" charset="0"/>
                <a:ea typeface="メイリオ" pitchFamily="50" charset="-128"/>
              </a:rPr>
              <a:t>(g z)   </a:t>
            </a:r>
            <a:r>
              <a:rPr kumimoji="0" lang="en-US" altLang="ja-JP" sz="2400" dirty="0" err="1" smtClean="0">
                <a:latin typeface="Book Antiqua" pitchFamily="18" charset="0"/>
                <a:ea typeface="メイリオ" pitchFamily="50" charset="-128"/>
              </a:rPr>
              <a:t>s.t</a:t>
            </a:r>
            <a:r>
              <a:rPr kumimoji="0" lang="en-US" altLang="ja-JP" sz="2400" dirty="0" smtClean="0">
                <a:latin typeface="Book Antiqua" pitchFamily="18" charset="0"/>
                <a:ea typeface="メイリオ" pitchFamily="50" charset="-128"/>
              </a:rPr>
              <a:t>. f</a:t>
            </a:r>
            <a:r>
              <a:rPr kumimoji="0" lang="ja-JP" altLang="en-US" sz="2400" dirty="0" smtClean="0">
                <a:latin typeface="Book Antiqua" pitchFamily="18" charset="0"/>
                <a:ea typeface="メイリオ" pitchFamily="50" charset="-128"/>
              </a:rPr>
              <a:t>＝</a:t>
            </a:r>
            <a:r>
              <a:rPr kumimoji="0" lang="en-US" altLang="ja-JP" sz="2400" dirty="0" err="1" smtClean="0">
                <a:latin typeface="Book Antiqua" pitchFamily="18" charset="0"/>
                <a:ea typeface="メイリオ" pitchFamily="50" charset="-128"/>
              </a:rPr>
              <a:t>λf.f</a:t>
            </a:r>
            <a:r>
              <a:rPr kumimoji="0" lang="en-US" altLang="ja-JP" sz="2400" dirty="0" smtClean="0">
                <a:latin typeface="Book Antiqua" pitchFamily="18" charset="0"/>
                <a:ea typeface="メイリオ" pitchFamily="50" charset="-128"/>
              </a:rPr>
              <a:t> </a:t>
            </a:r>
            <a:r>
              <a:rPr kumimoji="0" lang="en-US" altLang="ja-JP" sz="2400" dirty="0" err="1" smtClean="0">
                <a:latin typeface="Book Antiqua" pitchFamily="18" charset="0"/>
                <a:ea typeface="メイリオ" pitchFamily="50" charset="-128"/>
              </a:rPr>
              <a:t>anna</a:t>
            </a:r>
            <a:r>
              <a:rPr kumimoji="0" lang="en-US" altLang="ja-JP" sz="2400" dirty="0" smtClean="0">
                <a:latin typeface="Book Antiqua" pitchFamily="18" charset="0"/>
                <a:ea typeface="メイリオ" pitchFamily="50" charset="-128"/>
              </a:rPr>
              <a:t>’, g</a:t>
            </a:r>
            <a:r>
              <a:rPr kumimoji="0" lang="ja-JP" altLang="en-US" sz="2400" dirty="0" smtClean="0">
                <a:latin typeface="Book Antiqua" pitchFamily="18" charset="0"/>
                <a:ea typeface="メイリオ" pitchFamily="50" charset="-128"/>
              </a:rPr>
              <a:t>＝</a:t>
            </a:r>
            <a:r>
              <a:rPr kumimoji="0" lang="en-US" altLang="ja-JP" sz="2400" dirty="0" err="1" smtClean="0">
                <a:latin typeface="Book Antiqua" pitchFamily="18" charset="0"/>
                <a:ea typeface="メイリオ" pitchFamily="50" charset="-128"/>
              </a:rPr>
              <a:t>λx.λy.marry</a:t>
            </a:r>
            <a:r>
              <a:rPr kumimoji="0" lang="en-US" altLang="ja-JP" sz="2400" dirty="0" smtClean="0">
                <a:latin typeface="Book Antiqua" pitchFamily="18" charset="0"/>
                <a:ea typeface="メイリオ" pitchFamily="50" charset="-128"/>
              </a:rPr>
              <a:t>’ x y</a:t>
            </a:r>
          </a:p>
          <a:p>
            <a:pPr fontAlgn="base">
              <a:spcBef>
                <a:spcPct val="0"/>
              </a:spcBef>
              <a:spcAft>
                <a:spcPct val="0"/>
              </a:spcAft>
            </a:pPr>
            <a:r>
              <a:rPr kumimoji="0" lang="en-US" altLang="ja-JP" sz="2400" b="0" i="0" u="none" strike="noStrike" cap="none" normalizeH="0" baseline="0" dirty="0" smtClean="0">
                <a:ln>
                  <a:noFill/>
                </a:ln>
                <a:solidFill>
                  <a:schemeClr val="tx1"/>
                </a:solidFill>
                <a:effectLst/>
                <a:latin typeface="Book Antiqua" pitchFamily="18" charset="0"/>
              </a:rPr>
              <a:t>= </a:t>
            </a:r>
            <a:r>
              <a:rPr kumimoji="0" lang="en-US" altLang="ja-JP" sz="2400" b="0" i="0" u="none" strike="noStrike" cap="none" normalizeH="0" baseline="0" dirty="0" err="1" smtClean="0">
                <a:ln>
                  <a:noFill/>
                </a:ln>
                <a:solidFill>
                  <a:schemeClr val="tx1"/>
                </a:solidFill>
                <a:effectLst/>
                <a:latin typeface="Book Antiqua" pitchFamily="18" charset="0"/>
              </a:rPr>
              <a:t>λz</a:t>
            </a:r>
            <a:r>
              <a:rPr kumimoji="0" lang="en-US" altLang="ja-JP"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λf.f</a:t>
            </a:r>
            <a:r>
              <a:rPr kumimoji="0" lang="en-US" altLang="ja-JP" sz="2400" b="0" i="0" u="none" strike="noStrike" cap="none" normalizeH="0" baseline="0" dirty="0" smtClean="0">
                <a:ln>
                  <a:noFill/>
                </a:ln>
                <a:solidFill>
                  <a:schemeClr val="tx1"/>
                </a:solidFill>
                <a:effectLst/>
                <a:latin typeface="Book Antiqua" pitchFamily="18" charset="0"/>
              </a:rPr>
              <a:t> </a:t>
            </a:r>
            <a:r>
              <a:rPr kumimoji="0" lang="en-US" altLang="ja-JP" sz="2400" b="0" i="0" u="none" strike="noStrike" cap="none" normalizeH="0" baseline="0" dirty="0" err="1" smtClean="0">
                <a:ln>
                  <a:noFill/>
                </a:ln>
                <a:solidFill>
                  <a:schemeClr val="tx1"/>
                </a:solidFill>
                <a:effectLst/>
                <a:latin typeface="Book Antiqua" pitchFamily="18" charset="0"/>
              </a:rPr>
              <a:t>anna</a:t>
            </a:r>
            <a:r>
              <a:rPr kumimoji="0" lang="en-US" altLang="ja-JP"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λx.λy.marry</a:t>
            </a:r>
            <a:r>
              <a:rPr kumimoji="0" lang="en-US" altLang="ja-JP" sz="2400" b="0" i="0" u="none" strike="noStrike" cap="none" normalizeH="0" baseline="0" dirty="0" smtClean="0">
                <a:ln>
                  <a:noFill/>
                </a:ln>
                <a:solidFill>
                  <a:schemeClr val="tx1"/>
                </a:solidFill>
                <a:effectLst/>
                <a:latin typeface="Book Antiqua" pitchFamily="18" charset="0"/>
              </a:rPr>
              <a:t>’ x y) z)</a:t>
            </a:r>
          </a:p>
          <a:p>
            <a:pPr fontAlgn="base">
              <a:spcBef>
                <a:spcPct val="0"/>
              </a:spcBef>
              <a:spcAft>
                <a:spcPct val="0"/>
              </a:spcAft>
            </a:pPr>
            <a:r>
              <a:rPr kumimoji="0" lang="ja-JP" altLang="en-US"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λz</a:t>
            </a:r>
            <a:r>
              <a:rPr kumimoji="0" lang="en-US" altLang="ja-JP"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λf.f</a:t>
            </a:r>
            <a:r>
              <a:rPr kumimoji="0" lang="en-US" altLang="ja-JP" sz="2400" b="0" i="0" u="none" strike="noStrike" cap="none" normalizeH="0" baseline="0" dirty="0" smtClean="0">
                <a:ln>
                  <a:noFill/>
                </a:ln>
                <a:solidFill>
                  <a:schemeClr val="tx1"/>
                </a:solidFill>
                <a:effectLst/>
                <a:latin typeface="Book Antiqua" pitchFamily="18" charset="0"/>
              </a:rPr>
              <a:t> </a:t>
            </a:r>
            <a:r>
              <a:rPr kumimoji="0" lang="en-US" altLang="ja-JP" sz="2400" b="0" i="0" u="none" strike="noStrike" cap="none" normalizeH="0" baseline="0" dirty="0" err="1" smtClean="0">
                <a:ln>
                  <a:noFill/>
                </a:ln>
                <a:solidFill>
                  <a:schemeClr val="tx1"/>
                </a:solidFill>
                <a:effectLst/>
                <a:latin typeface="Book Antiqua" pitchFamily="18" charset="0"/>
              </a:rPr>
              <a:t>anna</a:t>
            </a:r>
            <a:r>
              <a:rPr kumimoji="0" lang="en-US" altLang="ja-JP"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λy.marry</a:t>
            </a:r>
            <a:r>
              <a:rPr kumimoji="0" lang="en-US" altLang="ja-JP" sz="2400" b="0" i="0" u="none" strike="noStrike" cap="none" normalizeH="0" baseline="0" dirty="0" smtClean="0">
                <a:ln>
                  <a:noFill/>
                </a:ln>
                <a:solidFill>
                  <a:schemeClr val="tx1"/>
                </a:solidFill>
                <a:effectLst/>
                <a:latin typeface="Book Antiqua" pitchFamily="18" charset="0"/>
              </a:rPr>
              <a:t>’ z y)</a:t>
            </a:r>
          </a:p>
          <a:p>
            <a:pPr fontAlgn="base">
              <a:spcBef>
                <a:spcPct val="0"/>
              </a:spcBef>
              <a:spcAft>
                <a:spcPct val="0"/>
              </a:spcAft>
            </a:pPr>
            <a:r>
              <a:rPr kumimoji="0" lang="en-US" altLang="ja-JP" sz="2400" b="0" i="0" u="none" strike="noStrike" cap="none" normalizeH="0" baseline="0" dirty="0" smtClean="0">
                <a:ln>
                  <a:noFill/>
                </a:ln>
                <a:solidFill>
                  <a:schemeClr val="tx1"/>
                </a:solidFill>
                <a:effectLst/>
                <a:latin typeface="Book Antiqua" pitchFamily="18" charset="0"/>
              </a:rPr>
              <a:t>=</a:t>
            </a:r>
            <a:r>
              <a:rPr kumimoji="0" lang="ja-JP" altLang="en-US" sz="2400" b="0" i="0" u="none" strike="noStrike" cap="none" normalizeH="0" baseline="0" dirty="0" smtClean="0">
                <a:ln>
                  <a:noFill/>
                </a:ln>
                <a:solidFill>
                  <a:schemeClr val="tx1"/>
                </a:solidFill>
                <a:effectLst/>
                <a:latin typeface="Book Antiqua" pitchFamily="18" charset="0"/>
              </a:rPr>
              <a:t> </a:t>
            </a:r>
            <a:r>
              <a:rPr kumimoji="0" lang="en-US" altLang="ja-JP" sz="2400" b="0" i="0" u="none" strike="noStrike" cap="none" normalizeH="0" baseline="0" dirty="0" err="1" smtClean="0">
                <a:ln>
                  <a:noFill/>
                </a:ln>
                <a:solidFill>
                  <a:schemeClr val="tx1"/>
                </a:solidFill>
                <a:effectLst/>
                <a:latin typeface="Book Antiqua" pitchFamily="18" charset="0"/>
              </a:rPr>
              <a:t>λz</a:t>
            </a:r>
            <a:r>
              <a:rPr kumimoji="0" lang="en-US" altLang="ja-JP"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λy.marry</a:t>
            </a:r>
            <a:r>
              <a:rPr kumimoji="0" lang="en-US" altLang="ja-JP" sz="2400" b="0" i="0" u="none" strike="noStrike" cap="none" normalizeH="0" baseline="0" dirty="0" smtClean="0">
                <a:ln>
                  <a:noFill/>
                </a:ln>
                <a:solidFill>
                  <a:schemeClr val="tx1"/>
                </a:solidFill>
                <a:effectLst/>
                <a:latin typeface="Book Antiqua" pitchFamily="18" charset="0"/>
              </a:rPr>
              <a:t>’ z y) </a:t>
            </a:r>
            <a:r>
              <a:rPr kumimoji="0" lang="en-US" altLang="ja-JP" sz="2400" b="0" i="0" u="none" strike="noStrike" cap="none" normalizeH="0" baseline="0" dirty="0" err="1" smtClean="0">
                <a:ln>
                  <a:noFill/>
                </a:ln>
                <a:solidFill>
                  <a:schemeClr val="tx1"/>
                </a:solidFill>
                <a:effectLst/>
                <a:latin typeface="Book Antiqua" pitchFamily="18" charset="0"/>
              </a:rPr>
              <a:t>anna</a:t>
            </a:r>
            <a:r>
              <a:rPr kumimoji="0" lang="en-US" altLang="ja-JP" sz="2400" b="0" i="0" u="none" strike="noStrike" cap="none" normalizeH="0" baseline="0" dirty="0" smtClean="0">
                <a:ln>
                  <a:noFill/>
                </a:ln>
                <a:solidFill>
                  <a:schemeClr val="tx1"/>
                </a:solidFill>
                <a:effectLst/>
                <a:latin typeface="Book Antiqua" pitchFamily="18" charset="0"/>
              </a:rPr>
              <a:t>’)</a:t>
            </a:r>
          </a:p>
          <a:p>
            <a:pPr fontAlgn="base">
              <a:spcBef>
                <a:spcPct val="0"/>
              </a:spcBef>
              <a:spcAft>
                <a:spcPct val="0"/>
              </a:spcAft>
            </a:pPr>
            <a:r>
              <a:rPr kumimoji="0" lang="ja-JP" altLang="en-US" sz="2400" b="0" i="0" u="none" strike="noStrike" cap="none" normalizeH="0" baseline="0" dirty="0" smtClean="0">
                <a:ln>
                  <a:noFill/>
                </a:ln>
                <a:solidFill>
                  <a:schemeClr val="tx1"/>
                </a:solidFill>
                <a:effectLst/>
                <a:latin typeface="Book Antiqua" pitchFamily="18" charset="0"/>
              </a:rPr>
              <a:t>＝</a:t>
            </a:r>
            <a:r>
              <a:rPr kumimoji="0" lang="en-US" altLang="ja-JP" sz="2400" b="0" i="0" u="none" strike="noStrike" cap="none" normalizeH="0" baseline="0" dirty="0" err="1" smtClean="0">
                <a:ln>
                  <a:noFill/>
                </a:ln>
                <a:solidFill>
                  <a:schemeClr val="tx1"/>
                </a:solidFill>
                <a:effectLst/>
                <a:latin typeface="Book Antiqua" pitchFamily="18" charset="0"/>
              </a:rPr>
              <a:t>λz</a:t>
            </a:r>
            <a:r>
              <a:rPr kumimoji="0" lang="en-US" altLang="ja-JP" sz="2400" b="0" i="0" u="none" strike="noStrike" cap="none" normalizeH="0" baseline="0" dirty="0" smtClean="0">
                <a:ln>
                  <a:noFill/>
                </a:ln>
                <a:solidFill>
                  <a:schemeClr val="tx1"/>
                </a:solidFill>
                <a:effectLst/>
                <a:latin typeface="Book Antiqua" pitchFamily="18" charset="0"/>
              </a:rPr>
              <a:t>.(marry’ z </a:t>
            </a:r>
            <a:r>
              <a:rPr kumimoji="0" lang="en-US" altLang="ja-JP" sz="2400" b="0" i="0" u="none" strike="noStrike" cap="none" normalizeH="0" baseline="0" dirty="0" err="1" smtClean="0">
                <a:ln>
                  <a:noFill/>
                </a:ln>
                <a:solidFill>
                  <a:schemeClr val="tx1"/>
                </a:solidFill>
                <a:effectLst/>
                <a:latin typeface="Book Antiqua" pitchFamily="18" charset="0"/>
              </a:rPr>
              <a:t>anna</a:t>
            </a:r>
            <a:r>
              <a:rPr kumimoji="0" lang="en-US" altLang="ja-JP" sz="2400" b="0" i="0" u="none" strike="noStrike" cap="none" normalizeH="0" baseline="0" dirty="0" smtClean="0">
                <a:ln>
                  <a:noFill/>
                </a:ln>
                <a:solidFill>
                  <a:schemeClr val="tx1"/>
                </a:solidFill>
                <a:effectLst/>
                <a:latin typeface="Book Antiqua" pitchFamily="18" charset="0"/>
              </a:rPr>
              <a:t>’)</a:t>
            </a:r>
          </a:p>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メイリオ" pitchFamily="50" charset="-128"/>
              <a:ea typeface="メイリオ" pitchFamily="50" charset="-128"/>
            </a:endParaRPr>
          </a:p>
        </p:txBody>
      </p:sp>
      <p:sp>
        <p:nvSpPr>
          <p:cNvPr id="21" name="スライド番号プレースホルダ 20"/>
          <p:cNvSpPr>
            <a:spLocks noGrp="1"/>
          </p:cNvSpPr>
          <p:nvPr>
            <p:ph type="sldNum" sz="quarter" idx="4"/>
          </p:nvPr>
        </p:nvSpPr>
        <p:spPr/>
        <p:txBody>
          <a:bodyPr/>
          <a:lstStyle/>
          <a:p>
            <a:fld id="{C8294C36-1B4E-447A-97E3-A25A15274B2D}" type="slidenum">
              <a:rPr lang="ja-JP" altLang="en-US" smtClean="0"/>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Backward Bluebird</a:t>
            </a:r>
            <a:r>
              <a:rPr kumimoji="1" lang="ja-JP" altLang="en-US" dirty="0" smtClean="0"/>
              <a:t>と</a:t>
            </a:r>
            <a:r>
              <a:rPr kumimoji="1" lang="en-US" altLang="ja-JP" dirty="0" smtClean="0"/>
              <a:t>Thrush</a:t>
            </a:r>
            <a:endParaRPr kumimoji="1" lang="ja-JP" altLang="en-US" dirty="0"/>
          </a:p>
        </p:txBody>
      </p:sp>
      <p:sp>
        <p:nvSpPr>
          <p:cNvPr id="3" name="コンテンツ プレースホルダ 2"/>
          <p:cNvSpPr>
            <a:spLocks noGrp="1"/>
          </p:cNvSpPr>
          <p:nvPr>
            <p:ph idx="1"/>
          </p:nvPr>
        </p:nvSpPr>
        <p:spPr>
          <a:xfrm>
            <a:off x="0" y="1524000"/>
            <a:ext cx="9144000" cy="5048272"/>
          </a:xfrm>
        </p:spPr>
        <p:txBody>
          <a:bodyPr/>
          <a:lstStyle/>
          <a:p>
            <a:r>
              <a:rPr kumimoji="1" lang="en-US" altLang="ja-JP" dirty="0" smtClean="0"/>
              <a:t>Backward Bluebird</a:t>
            </a:r>
          </a:p>
          <a:p>
            <a:pPr lvl="1">
              <a:buNone/>
            </a:pPr>
            <a:r>
              <a:rPr kumimoji="1" lang="en-US" altLang="ja-JP" dirty="0" smtClean="0"/>
              <a:t>Y</a:t>
            </a:r>
            <a:r>
              <a:rPr kumimoji="1" lang="ja-JP" altLang="en-US" dirty="0" smtClean="0"/>
              <a:t>＼</a:t>
            </a:r>
            <a:r>
              <a:rPr kumimoji="1" lang="en-US" altLang="ja-JP" dirty="0" smtClean="0"/>
              <a:t>Z     X</a:t>
            </a:r>
            <a:r>
              <a:rPr kumimoji="1" lang="ja-JP" altLang="en-US" dirty="0" smtClean="0"/>
              <a:t>＼</a:t>
            </a:r>
            <a:r>
              <a:rPr kumimoji="1" lang="en-US" altLang="ja-JP" dirty="0" smtClean="0"/>
              <a:t>Y   </a:t>
            </a:r>
            <a:r>
              <a:rPr kumimoji="1" lang="ja-JP" altLang="en-US" dirty="0" smtClean="0"/>
              <a:t> ⇒   </a:t>
            </a:r>
            <a:r>
              <a:rPr kumimoji="1" lang="en-US" altLang="ja-JP" dirty="0" smtClean="0"/>
              <a:t>X</a:t>
            </a:r>
            <a:r>
              <a:rPr kumimoji="1" lang="ja-JP" altLang="en-US" dirty="0" smtClean="0"/>
              <a:t>＼</a:t>
            </a:r>
            <a:r>
              <a:rPr kumimoji="1" lang="en-US" altLang="ja-JP" dirty="0" smtClean="0"/>
              <a:t>Z              (&lt;</a:t>
            </a:r>
            <a:r>
              <a:rPr kumimoji="1" lang="en-US" altLang="ja-JP" b="1" dirty="0" smtClean="0"/>
              <a:t>B</a:t>
            </a:r>
            <a:r>
              <a:rPr kumimoji="1" lang="en-US" altLang="ja-JP" dirty="0" smtClean="0"/>
              <a:t>)</a:t>
            </a:r>
          </a:p>
          <a:p>
            <a:r>
              <a:rPr kumimoji="1" lang="ja-JP" altLang="en-US" dirty="0" smtClean="0"/>
              <a:t>例</a:t>
            </a:r>
            <a:endParaRPr kumimoji="1" lang="en-US" altLang="ja-JP" dirty="0" smtClean="0"/>
          </a:p>
          <a:p>
            <a:pPr>
              <a:buNone/>
            </a:pPr>
            <a:r>
              <a:rPr kumimoji="1" lang="en-US" altLang="ja-JP" sz="2400" dirty="0" smtClean="0"/>
              <a:t>      give           a  teacher  an apple  and a  policeman a flower</a:t>
            </a:r>
          </a:p>
          <a:p>
            <a:pPr>
              <a:buNone/>
            </a:pPr>
            <a:r>
              <a:rPr lang="en-US" altLang="ja-JP" sz="2000" dirty="0" smtClean="0"/>
              <a:t>(VP</a:t>
            </a:r>
            <a:r>
              <a:rPr lang="ja-JP" altLang="en-US" sz="2000" dirty="0" smtClean="0"/>
              <a:t>／</a:t>
            </a:r>
            <a:r>
              <a:rPr lang="en-US" altLang="ja-JP" sz="2000" dirty="0" smtClean="0"/>
              <a:t>NP)</a:t>
            </a:r>
            <a:r>
              <a:rPr lang="ja-JP" altLang="en-US" sz="2000" dirty="0" smtClean="0"/>
              <a:t>／</a:t>
            </a:r>
            <a:r>
              <a:rPr lang="en-US" altLang="ja-JP" sz="2000" dirty="0" smtClean="0"/>
              <a:t>NP        </a:t>
            </a:r>
            <a:r>
              <a:rPr lang="en-US" altLang="ja-JP" sz="2000" dirty="0" err="1" smtClean="0"/>
              <a:t>NP</a:t>
            </a:r>
            <a:r>
              <a:rPr lang="en-US" altLang="ja-JP" sz="2000" dirty="0" smtClean="0"/>
              <a:t>                 </a:t>
            </a:r>
            <a:r>
              <a:rPr lang="en-US" altLang="ja-JP" sz="2000" dirty="0" err="1" smtClean="0"/>
              <a:t>NP</a:t>
            </a:r>
            <a:r>
              <a:rPr lang="en-US" altLang="ja-JP" sz="2000" dirty="0" smtClean="0"/>
              <a:t>       CONJ        NP                   </a:t>
            </a:r>
            <a:r>
              <a:rPr lang="en-US" altLang="ja-JP" sz="2000" dirty="0" err="1" smtClean="0"/>
              <a:t>NP</a:t>
            </a:r>
            <a:endParaRPr lang="en-US" altLang="ja-JP" sz="2000" dirty="0" smtClean="0"/>
          </a:p>
          <a:p>
            <a:r>
              <a:rPr kumimoji="1" lang="en-US" altLang="ja-JP" sz="2000" dirty="0" smtClean="0"/>
              <a:t> a teacher, a policeman</a:t>
            </a:r>
            <a:endParaRPr kumimoji="1" lang="en-US" altLang="ja-JP" sz="2400" dirty="0" smtClean="0"/>
          </a:p>
          <a:p>
            <a:pPr>
              <a:buNone/>
            </a:pPr>
            <a:r>
              <a:rPr lang="en-US" altLang="ja-JP" sz="2400" dirty="0" smtClean="0"/>
              <a:t>                              </a:t>
            </a:r>
            <a:r>
              <a:rPr kumimoji="1" lang="en-US" altLang="ja-JP" sz="2000" dirty="0" smtClean="0"/>
              <a:t>NP  </a:t>
            </a:r>
            <a:r>
              <a:rPr lang="ja-JP" altLang="en-US" sz="2000" dirty="0" smtClean="0"/>
              <a:t>⇒</a:t>
            </a:r>
            <a:r>
              <a:rPr lang="en-US" altLang="ja-JP" sz="2000" baseline="-25000" dirty="0" smtClean="0"/>
              <a:t>&lt;</a:t>
            </a:r>
            <a:r>
              <a:rPr lang="en-US" altLang="ja-JP" sz="2000" b="1" baseline="-25000" dirty="0" smtClean="0"/>
              <a:t>T    </a:t>
            </a:r>
            <a:r>
              <a:rPr kumimoji="1" lang="en-US" altLang="ja-JP" sz="2000" dirty="0" smtClean="0"/>
              <a:t>(VP</a:t>
            </a:r>
            <a:r>
              <a:rPr kumimoji="1" lang="ja-JP" altLang="en-US" sz="2000" dirty="0" smtClean="0"/>
              <a:t>／</a:t>
            </a:r>
            <a:r>
              <a:rPr kumimoji="1" lang="en-US" altLang="ja-JP" sz="2000" dirty="0" smtClean="0"/>
              <a:t>NP)</a:t>
            </a:r>
            <a:r>
              <a:rPr kumimoji="1" lang="ja-JP" altLang="en-US" sz="2000" dirty="0" smtClean="0"/>
              <a:t>＼</a:t>
            </a:r>
            <a:r>
              <a:rPr kumimoji="1" lang="en-US" altLang="ja-JP" sz="2000" dirty="0" smtClean="0"/>
              <a:t>((VP</a:t>
            </a:r>
            <a:r>
              <a:rPr kumimoji="1" lang="ja-JP" altLang="en-US" sz="2000" dirty="0" smtClean="0"/>
              <a:t>／</a:t>
            </a:r>
            <a:r>
              <a:rPr kumimoji="1" lang="en-US" altLang="ja-JP" sz="2000" dirty="0" smtClean="0"/>
              <a:t>NP)</a:t>
            </a:r>
            <a:r>
              <a:rPr kumimoji="1" lang="ja-JP" altLang="en-US" sz="2000" dirty="0" smtClean="0"/>
              <a:t>／</a:t>
            </a:r>
            <a:r>
              <a:rPr kumimoji="1" lang="en-US" altLang="ja-JP" sz="2000" dirty="0" smtClean="0"/>
              <a:t>NP)</a:t>
            </a:r>
          </a:p>
          <a:p>
            <a:r>
              <a:rPr kumimoji="1" lang="en-US" altLang="ja-JP" sz="2000" dirty="0" smtClean="0"/>
              <a:t>an apple, a flower</a:t>
            </a:r>
          </a:p>
          <a:p>
            <a:pPr>
              <a:buNone/>
            </a:pPr>
            <a:r>
              <a:rPr kumimoji="1" lang="ja-JP" altLang="en-US" sz="2400" dirty="0" smtClean="0"/>
              <a:t>                              </a:t>
            </a:r>
            <a:r>
              <a:rPr kumimoji="1" lang="en-US" altLang="ja-JP" sz="2000" dirty="0" smtClean="0"/>
              <a:t>NP </a:t>
            </a:r>
            <a:r>
              <a:rPr kumimoji="1" lang="ja-JP" altLang="en-US" sz="2000" dirty="0" smtClean="0"/>
              <a:t> ⇒</a:t>
            </a:r>
            <a:r>
              <a:rPr lang="en-US" altLang="ja-JP" sz="2000" baseline="-25000" dirty="0" smtClean="0"/>
              <a:t> &lt;</a:t>
            </a:r>
            <a:r>
              <a:rPr lang="en-US" altLang="ja-JP" sz="2000" b="1" baseline="-25000" dirty="0" smtClean="0"/>
              <a:t>T</a:t>
            </a:r>
            <a:r>
              <a:rPr kumimoji="1" lang="ja-JP" altLang="en-US" sz="2000" dirty="0" smtClean="0"/>
              <a:t>  </a:t>
            </a:r>
            <a:r>
              <a:rPr kumimoji="1" lang="en-US" altLang="ja-JP" sz="2000" dirty="0" smtClean="0"/>
              <a:t>(</a:t>
            </a:r>
            <a:r>
              <a:rPr lang="en-US" altLang="ja-JP" sz="2000" dirty="0" smtClean="0"/>
              <a:t>VP</a:t>
            </a:r>
            <a:r>
              <a:rPr lang="ja-JP" altLang="en-US" sz="2000" dirty="0" smtClean="0"/>
              <a:t>＼</a:t>
            </a:r>
            <a:r>
              <a:rPr lang="en-US" altLang="ja-JP" sz="2000" dirty="0" smtClean="0"/>
              <a:t>(VP</a:t>
            </a:r>
            <a:r>
              <a:rPr lang="ja-JP" altLang="en-US" sz="2000" dirty="0" smtClean="0"/>
              <a:t>／</a:t>
            </a:r>
            <a:r>
              <a:rPr lang="en-US" altLang="ja-JP" sz="2000" dirty="0" smtClean="0"/>
              <a:t>NP))</a:t>
            </a:r>
            <a:endParaRPr lang="en-US" altLang="ja-JP" sz="2400" dirty="0" smtClean="0"/>
          </a:p>
          <a:p>
            <a:r>
              <a:rPr kumimoji="1" lang="en-US" altLang="ja-JP" sz="2000" dirty="0" smtClean="0"/>
              <a:t>a teacher an apple, a policeman a flower</a:t>
            </a:r>
            <a:endParaRPr lang="en-US" altLang="ja-JP" sz="2000" dirty="0" smtClean="0"/>
          </a:p>
          <a:p>
            <a:pPr>
              <a:buNone/>
            </a:pPr>
            <a:r>
              <a:rPr lang="en-US" altLang="ja-JP" sz="2000" dirty="0" smtClean="0"/>
              <a:t>   (VP</a:t>
            </a:r>
            <a:r>
              <a:rPr lang="ja-JP" altLang="en-US" sz="2000" dirty="0" smtClean="0"/>
              <a:t>／</a:t>
            </a:r>
            <a:r>
              <a:rPr lang="en-US" altLang="ja-JP" sz="2000" dirty="0" smtClean="0"/>
              <a:t>NP)</a:t>
            </a:r>
            <a:r>
              <a:rPr lang="ja-JP" altLang="en-US" sz="2000" dirty="0" smtClean="0"/>
              <a:t>＼</a:t>
            </a:r>
            <a:r>
              <a:rPr lang="en-US" altLang="ja-JP" sz="2000" dirty="0" smtClean="0"/>
              <a:t>((VP</a:t>
            </a:r>
            <a:r>
              <a:rPr lang="ja-JP" altLang="en-US" sz="2000" dirty="0" smtClean="0"/>
              <a:t>／</a:t>
            </a:r>
            <a:r>
              <a:rPr lang="en-US" altLang="ja-JP" sz="2000" dirty="0" smtClean="0"/>
              <a:t>NP)</a:t>
            </a:r>
            <a:r>
              <a:rPr lang="ja-JP" altLang="en-US" sz="2000" dirty="0" smtClean="0"/>
              <a:t>／</a:t>
            </a:r>
            <a:r>
              <a:rPr lang="en-US" altLang="ja-JP" sz="2000" dirty="0" smtClean="0"/>
              <a:t>NP)   </a:t>
            </a:r>
            <a:r>
              <a:rPr lang="ja-JP" altLang="en-US" sz="2000" dirty="0" smtClean="0"/>
              <a:t> </a:t>
            </a:r>
            <a:r>
              <a:rPr lang="en-US" altLang="ja-JP" sz="2000" dirty="0" smtClean="0"/>
              <a:t> (VP</a:t>
            </a:r>
            <a:r>
              <a:rPr lang="ja-JP" altLang="en-US" sz="2000" dirty="0" smtClean="0"/>
              <a:t>＼</a:t>
            </a:r>
            <a:r>
              <a:rPr lang="en-US" altLang="ja-JP" sz="2000" dirty="0" smtClean="0"/>
              <a:t>(VP</a:t>
            </a:r>
            <a:r>
              <a:rPr lang="ja-JP" altLang="en-US" sz="2000" dirty="0" smtClean="0"/>
              <a:t>／</a:t>
            </a:r>
            <a:r>
              <a:rPr lang="en-US" altLang="ja-JP" sz="2000" dirty="0" smtClean="0"/>
              <a:t>NP))</a:t>
            </a:r>
            <a:r>
              <a:rPr kumimoji="1" lang="ja-JP" altLang="en-US" sz="2000" dirty="0" smtClean="0"/>
              <a:t>⇒</a:t>
            </a:r>
            <a:r>
              <a:rPr kumimoji="1" lang="en-US" altLang="ja-JP" sz="2000" baseline="-25000" dirty="0" smtClean="0"/>
              <a:t>&lt;</a:t>
            </a:r>
            <a:r>
              <a:rPr kumimoji="1" lang="en-US" altLang="ja-JP" sz="2000" b="1" baseline="-25000" dirty="0" smtClean="0"/>
              <a:t>B  </a:t>
            </a:r>
            <a:r>
              <a:rPr kumimoji="1" lang="en-US" altLang="ja-JP" sz="2000" dirty="0" smtClean="0"/>
              <a:t>VP</a:t>
            </a:r>
            <a:r>
              <a:rPr kumimoji="1" lang="ja-JP" altLang="en-US" sz="2000" dirty="0" smtClean="0"/>
              <a:t>＼</a:t>
            </a:r>
            <a:r>
              <a:rPr kumimoji="1" lang="en-US" altLang="ja-JP" sz="2000" dirty="0" smtClean="0"/>
              <a:t>((VP</a:t>
            </a:r>
            <a:r>
              <a:rPr kumimoji="1" lang="ja-JP" altLang="en-US" sz="2000" dirty="0" smtClean="0"/>
              <a:t>／</a:t>
            </a:r>
            <a:r>
              <a:rPr kumimoji="1" lang="en-US" altLang="ja-JP" sz="2000" dirty="0" smtClean="0"/>
              <a:t>NP)</a:t>
            </a:r>
            <a:r>
              <a:rPr kumimoji="1" lang="ja-JP" altLang="en-US" sz="2000" dirty="0" smtClean="0"/>
              <a:t>／</a:t>
            </a:r>
            <a:r>
              <a:rPr kumimoji="1" lang="en-US" altLang="ja-JP" sz="2000" dirty="0" smtClean="0"/>
              <a:t>NP)</a:t>
            </a:r>
            <a:endParaRPr kumimoji="1" lang="en-US" altLang="ja-JP" sz="2400" dirty="0" smtClean="0"/>
          </a:p>
          <a:p>
            <a:pPr>
              <a:buNone/>
            </a:pPr>
            <a:endParaRPr kumimoji="1" lang="ja-JP" altLang="en-US" sz="2400" dirty="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13</a:t>
            </a:fld>
            <a:endParaRPr lang="ja-JP" altLang="en-US"/>
          </a:p>
        </p:txBody>
      </p:sp>
      <mc:AlternateContent xmlns:mc="http://schemas.openxmlformats.org/markup-compatibility/2006" xmlns:p14="http://schemas.microsoft.com/office/powerpoint/2010/main">
        <mc:Choice Requires="p14">
          <p:contentPart p14:bwMode="auto" r:id="rId2">
            <p14:nvContentPartPr>
              <p14:cNvPr id="76802" name="Ink 2"/>
              <p14:cNvContentPartPr>
                <a14:cpLocks xmlns:a14="http://schemas.microsoft.com/office/drawing/2010/main" noRot="1" noChangeAspect="1" noEditPoints="1" noChangeArrowheads="1" noChangeShapeType="1"/>
              </p14:cNvContentPartPr>
              <p14:nvPr/>
            </p14:nvContentPartPr>
            <p14:xfrm>
              <a:off x="546100" y="5056188"/>
              <a:ext cx="1588" cy="4762"/>
            </p14:xfrm>
          </p:contentPart>
        </mc:Choice>
        <mc:Fallback xmlns="">
          <p:pic>
            <p:nvPicPr>
              <p:cNvPr id="76802" name="Ink 2"/>
              <p:cNvPicPr>
                <a:picLocks noRot="1" noChangeAspect="1" noEditPoints="1" noChangeArrowheads="1" noChangeShapeType="1"/>
              </p:cNvPicPr>
              <p:nvPr/>
            </p:nvPicPr>
            <p:blipFill>
              <a:blip r:embed="rId3"/>
              <a:stretch>
                <a:fillRect/>
              </a:stretch>
            </p:blipFill>
            <p:spPr>
              <a:xfrm>
                <a:off x="540542" y="5051426"/>
                <a:ext cx="12307" cy="13946"/>
              </a:xfrm>
              <a:prstGeom prst="rect">
                <a:avLst/>
              </a:prstGeom>
            </p:spPr>
          </p:pic>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関係節</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r>
              <a:rPr kumimoji="1" lang="en-US" altLang="ja-JP" sz="2800" dirty="0" smtClean="0"/>
              <a:t>(the man)        that                  Anna           married</a:t>
            </a:r>
          </a:p>
          <a:p>
            <a:pPr>
              <a:buNone/>
            </a:pPr>
            <a:r>
              <a:rPr lang="en-US" altLang="ja-JP" dirty="0" smtClean="0"/>
              <a:t>               </a:t>
            </a:r>
            <a:r>
              <a:rPr lang="en-US" altLang="ja-JP" sz="2400" dirty="0" smtClean="0"/>
              <a:t>(N</a:t>
            </a:r>
            <a:r>
              <a:rPr lang="ja-JP" altLang="en-US" sz="2400" dirty="0" smtClean="0"/>
              <a:t>＼</a:t>
            </a:r>
            <a:r>
              <a:rPr lang="en-US" altLang="ja-JP" sz="2400" dirty="0" smtClean="0"/>
              <a:t>N)</a:t>
            </a:r>
            <a:r>
              <a:rPr lang="ja-JP" altLang="en-US" sz="2400" dirty="0" smtClean="0"/>
              <a:t>／</a:t>
            </a:r>
            <a:r>
              <a:rPr lang="en-US" altLang="ja-JP" sz="2400" dirty="0" smtClean="0"/>
              <a:t>(S</a:t>
            </a:r>
            <a:r>
              <a:rPr lang="ja-JP" altLang="en-US" sz="2400" dirty="0" smtClean="0"/>
              <a:t>／</a:t>
            </a:r>
            <a:r>
              <a:rPr lang="en-US" altLang="ja-JP" sz="2400" dirty="0" smtClean="0"/>
              <a:t>NP)          NP           (S</a:t>
            </a:r>
            <a:r>
              <a:rPr lang="ja-JP" altLang="en-US" sz="2400" dirty="0" smtClean="0"/>
              <a:t>＼</a:t>
            </a:r>
            <a:r>
              <a:rPr lang="en-US" altLang="ja-JP" sz="2400" dirty="0" smtClean="0"/>
              <a:t>NP)</a:t>
            </a:r>
            <a:r>
              <a:rPr lang="ja-JP" altLang="en-US" sz="2400" dirty="0" smtClean="0"/>
              <a:t>／</a:t>
            </a:r>
            <a:r>
              <a:rPr lang="en-US" altLang="ja-JP" sz="2400" dirty="0" smtClean="0"/>
              <a:t>NP</a:t>
            </a:r>
          </a:p>
          <a:p>
            <a:pPr>
              <a:buNone/>
            </a:pPr>
            <a:r>
              <a:rPr kumimoji="1" lang="en-US" altLang="ja-JP" sz="2400" dirty="0" smtClean="0"/>
              <a:t>                                                             </a:t>
            </a:r>
            <a:endParaRPr kumimoji="1" lang="ja-JP" altLang="en-US" sz="2400" dirty="0"/>
          </a:p>
        </p:txBody>
      </p:sp>
      <p:cxnSp>
        <p:nvCxnSpPr>
          <p:cNvPr id="11" name="直線コネクタ 10"/>
          <p:cNvCxnSpPr/>
          <p:nvPr/>
        </p:nvCxnSpPr>
        <p:spPr bwMode="auto">
          <a:xfrm>
            <a:off x="500034" y="2571744"/>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2" name="直線コネクタ 11"/>
          <p:cNvCxnSpPr/>
          <p:nvPr/>
        </p:nvCxnSpPr>
        <p:spPr bwMode="auto">
          <a:xfrm>
            <a:off x="2071670" y="2571744"/>
            <a:ext cx="228601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4" name="直線コネクタ 13"/>
          <p:cNvCxnSpPr/>
          <p:nvPr/>
        </p:nvCxnSpPr>
        <p:spPr bwMode="auto">
          <a:xfrm>
            <a:off x="4572000" y="2571744"/>
            <a:ext cx="1643074"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5" name="直線コネクタ 14"/>
          <p:cNvCxnSpPr/>
          <p:nvPr/>
        </p:nvCxnSpPr>
        <p:spPr bwMode="auto">
          <a:xfrm>
            <a:off x="6500826" y="2571744"/>
            <a:ext cx="178595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8" name="スライド番号プレースホルダ 17"/>
          <p:cNvSpPr>
            <a:spLocks noGrp="1"/>
          </p:cNvSpPr>
          <p:nvPr>
            <p:ph type="sldNum" sz="quarter" idx="4"/>
          </p:nvPr>
        </p:nvSpPr>
        <p:spPr/>
        <p:txBody>
          <a:bodyPr/>
          <a:lstStyle/>
          <a:p>
            <a:fld id="{C8294C36-1B4E-447A-97E3-A25A15274B2D}" type="slidenum">
              <a:rPr lang="ja-JP" altLang="en-US" smtClean="0"/>
              <a:pPr/>
              <a:t>14</a:t>
            </a:fld>
            <a:endParaRPr lang="ja-JP" altLang="en-US"/>
          </a:p>
        </p:txBody>
      </p:sp>
      <p:sp>
        <p:nvSpPr>
          <p:cNvPr id="19" name="テキスト ボックス 18"/>
          <p:cNvSpPr txBox="1"/>
          <p:nvPr/>
        </p:nvSpPr>
        <p:spPr>
          <a:xfrm>
            <a:off x="3779912" y="4653136"/>
            <a:ext cx="3877985" cy="369332"/>
          </a:xfrm>
          <a:prstGeom prst="rect">
            <a:avLst/>
          </a:prstGeom>
          <a:noFill/>
        </p:spPr>
        <p:txBody>
          <a:bodyPr wrap="none" rtlCol="0">
            <a:spAutoFit/>
          </a:bodyPr>
          <a:lstStyle/>
          <a:p>
            <a:r>
              <a:rPr kumimoji="1" lang="ja-JP" altLang="en-US" dirty="0" smtClean="0"/>
              <a:t>この解析はレポート課題にする予定</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Thrush</a:t>
            </a:r>
            <a:r>
              <a:rPr kumimoji="1" lang="ja-JP" altLang="en-US" dirty="0" smtClean="0"/>
              <a:t>の心とは？</a:t>
            </a:r>
            <a:endParaRPr kumimoji="1" lang="ja-JP" altLang="en-US" dirty="0"/>
          </a:p>
        </p:txBody>
      </p:sp>
      <p:sp>
        <p:nvSpPr>
          <p:cNvPr id="3" name="コンテンツ プレースホルダ 2"/>
          <p:cNvSpPr>
            <a:spLocks noGrp="1"/>
          </p:cNvSpPr>
          <p:nvPr>
            <p:ph idx="1"/>
          </p:nvPr>
        </p:nvSpPr>
        <p:spPr>
          <a:xfrm>
            <a:off x="381000" y="1524000"/>
            <a:ext cx="5119694" cy="4905396"/>
          </a:xfrm>
        </p:spPr>
        <p:txBody>
          <a:bodyPr/>
          <a:lstStyle/>
          <a:p>
            <a:r>
              <a:rPr lang="ja-JP" altLang="en-US" dirty="0" smtClean="0"/>
              <a:t>動詞が主語をとって文になるのではなく、名詞が動詞句をとって文になる、という解釈</a:t>
            </a:r>
            <a:endParaRPr lang="en-US" altLang="ja-JP" dirty="0" smtClean="0"/>
          </a:p>
          <a:p>
            <a:pPr lvl="1"/>
            <a:r>
              <a:rPr lang="en-US" altLang="ja-JP" dirty="0" err="1" smtClean="0"/>
              <a:t>anna</a:t>
            </a:r>
            <a:r>
              <a:rPr lang="en-US" altLang="ja-JP" dirty="0" smtClean="0"/>
              <a:t> := S</a:t>
            </a:r>
            <a:r>
              <a:rPr lang="ja-JP" altLang="en-US" dirty="0" smtClean="0"/>
              <a:t>／</a:t>
            </a:r>
            <a:r>
              <a:rPr lang="en-US" altLang="ja-JP" dirty="0" smtClean="0"/>
              <a:t>(S</a:t>
            </a:r>
            <a:r>
              <a:rPr lang="ja-JP" altLang="en-US" dirty="0" smtClean="0"/>
              <a:t>＼</a:t>
            </a:r>
            <a:r>
              <a:rPr lang="en-US" altLang="ja-JP" dirty="0" smtClean="0"/>
              <a:t>NP)</a:t>
            </a:r>
          </a:p>
          <a:p>
            <a:pPr lvl="1"/>
            <a:r>
              <a:rPr lang="ja-JP" altLang="en-US" dirty="0" smtClean="0"/>
              <a:t>選択する側、される側が反転していることに注意！</a:t>
            </a:r>
            <a:endParaRPr lang="en-US" altLang="ja-JP" dirty="0" smtClean="0"/>
          </a:p>
        </p:txBody>
      </p:sp>
      <p:pic>
        <p:nvPicPr>
          <p:cNvPr id="4" name="Picture 3"/>
          <p:cNvPicPr>
            <a:picLocks noChangeAspect="1" noChangeArrowheads="1"/>
          </p:cNvPicPr>
          <p:nvPr/>
        </p:nvPicPr>
        <p:blipFill>
          <a:blip r:embed="rId2" cstate="print"/>
          <a:srcRect/>
          <a:stretch>
            <a:fillRect/>
          </a:stretch>
        </p:blipFill>
        <p:spPr bwMode="auto">
          <a:xfrm>
            <a:off x="5233805" y="3786190"/>
            <a:ext cx="3695880" cy="2357454"/>
          </a:xfrm>
          <a:prstGeom prst="rect">
            <a:avLst/>
          </a:prstGeom>
          <a:noFill/>
          <a:ln w="9525">
            <a:noFill/>
            <a:miter lim="800000"/>
            <a:headEnd/>
            <a:tailEnd/>
          </a:ln>
          <a:effectLst/>
        </p:spPr>
      </p:pic>
      <p:sp>
        <p:nvSpPr>
          <p:cNvPr id="5" name="スライド番号プレースホルダ 4"/>
          <p:cNvSpPr>
            <a:spLocks noGrp="1"/>
          </p:cNvSpPr>
          <p:nvPr>
            <p:ph type="sldNum" sz="quarter" idx="4"/>
          </p:nvPr>
        </p:nvSpPr>
        <p:spPr/>
        <p:txBody>
          <a:bodyPr/>
          <a:lstStyle/>
          <a:p>
            <a:fld id="{C8294C36-1B4E-447A-97E3-A25A15274B2D}" type="slidenum">
              <a:rPr lang="ja-JP" altLang="en-US" smtClean="0"/>
              <a:pPr/>
              <a:t>15</a:t>
            </a:fld>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002060"/>
                </a:solidFill>
              </a:rPr>
              <a:t>STARLING</a:t>
            </a:r>
            <a:br>
              <a:rPr kumimoji="1" lang="en-US" altLang="ja-JP" dirty="0" smtClean="0">
                <a:solidFill>
                  <a:srgbClr val="002060"/>
                </a:solidFill>
              </a:rPr>
            </a:br>
            <a:r>
              <a:rPr kumimoji="1" lang="en-US" altLang="ja-JP" dirty="0" smtClean="0">
                <a:solidFill>
                  <a:srgbClr val="002060"/>
                </a:solidFill>
              </a:rPr>
              <a:t>(</a:t>
            </a:r>
            <a:r>
              <a:rPr kumimoji="1" lang="ja-JP" altLang="en-US" dirty="0" smtClean="0">
                <a:solidFill>
                  <a:srgbClr val="002060"/>
                </a:solidFill>
              </a:rPr>
              <a:t>ムクドリ</a:t>
            </a:r>
            <a:r>
              <a:rPr kumimoji="1" lang="en-US" altLang="ja-JP" dirty="0" smtClean="0">
                <a:solidFill>
                  <a:srgbClr val="002060"/>
                </a:solidFill>
              </a:rPr>
              <a:t>)</a:t>
            </a:r>
            <a:endParaRPr kumimoji="1" lang="ja-JP" altLang="en-US" dirty="0">
              <a:solidFill>
                <a:srgbClr val="002060"/>
              </a:solidFill>
            </a:endParaRPr>
          </a:p>
        </p:txBody>
      </p:sp>
      <p:sp>
        <p:nvSpPr>
          <p:cNvPr id="3" name="テキスト プレースホルダ 2"/>
          <p:cNvSpPr>
            <a:spLocks noGrp="1"/>
          </p:cNvSpPr>
          <p:nvPr>
            <p:ph type="body" idx="1"/>
          </p:nvPr>
        </p:nvSpPr>
        <p:spPr/>
        <p:txBody>
          <a:bodyPr/>
          <a:lstStyle/>
          <a:p>
            <a:endParaRPr kumimoji="1" lang="ja-JP" altLang="en-US"/>
          </a:p>
        </p:txBody>
      </p:sp>
      <p:pic>
        <p:nvPicPr>
          <p:cNvPr id="120835" name="Picture 3"/>
          <p:cNvPicPr>
            <a:picLocks noChangeAspect="1" noChangeArrowheads="1"/>
          </p:cNvPicPr>
          <p:nvPr/>
        </p:nvPicPr>
        <p:blipFill>
          <a:blip r:embed="rId2" cstate="print"/>
          <a:srcRect/>
          <a:stretch>
            <a:fillRect/>
          </a:stretch>
        </p:blipFill>
        <p:spPr bwMode="auto">
          <a:xfrm>
            <a:off x="4786314" y="3929066"/>
            <a:ext cx="3505200" cy="2276475"/>
          </a:xfrm>
          <a:prstGeom prst="rect">
            <a:avLst/>
          </a:prstGeom>
          <a:noFill/>
          <a:ln w="9525">
            <a:noFill/>
            <a:miter lim="800000"/>
            <a:headEnd/>
            <a:tailEnd/>
          </a:ln>
          <a:effectLst/>
        </p:spPr>
      </p:pic>
      <p:sp>
        <p:nvSpPr>
          <p:cNvPr id="5" name="スライド番号プレースホルダ 4"/>
          <p:cNvSpPr>
            <a:spLocks noGrp="1"/>
          </p:cNvSpPr>
          <p:nvPr>
            <p:ph type="sldNum" sz="quarter" idx="4"/>
          </p:nvPr>
        </p:nvSpPr>
        <p:spPr/>
        <p:txBody>
          <a:bodyPr/>
          <a:lstStyle/>
          <a:p>
            <a:fld id="{C8294C36-1B4E-447A-97E3-A25A15274B2D}" type="slidenum">
              <a:rPr lang="ja-JP" altLang="en-US" smtClean="0"/>
              <a:pPr/>
              <a:t>16</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The Starling: </a:t>
            </a:r>
            <a:r>
              <a:rPr kumimoji="1" lang="ja-JP" altLang="en-US" dirty="0" smtClean="0"/>
              <a:t> 導入</a:t>
            </a:r>
            <a:endParaRPr kumimoji="1" lang="ja-JP" altLang="en-US" dirty="0"/>
          </a:p>
        </p:txBody>
      </p:sp>
      <p:sp>
        <p:nvSpPr>
          <p:cNvPr id="5" name="コンテンツ プレースホルダ 4"/>
          <p:cNvSpPr>
            <a:spLocks noGrp="1"/>
          </p:cNvSpPr>
          <p:nvPr>
            <p:ph idx="1"/>
          </p:nvPr>
        </p:nvSpPr>
        <p:spPr/>
        <p:txBody>
          <a:bodyPr/>
          <a:lstStyle/>
          <a:p>
            <a:r>
              <a:rPr kumimoji="1" lang="en-US" altLang="ja-JP" dirty="0" smtClean="0"/>
              <a:t>Parasitic Gap</a:t>
            </a:r>
          </a:p>
          <a:p>
            <a:pPr lvl="1"/>
            <a:r>
              <a:rPr kumimoji="1" lang="ja-JP" altLang="en-US" dirty="0" smtClean="0"/>
              <a:t>関係節の目的語と動名詞の目的語が共有される場合</a:t>
            </a:r>
            <a:endParaRPr kumimoji="1" lang="en-US" altLang="ja-JP" dirty="0" smtClean="0"/>
          </a:p>
          <a:p>
            <a:pPr lvl="1"/>
            <a:r>
              <a:rPr lang="en-US" altLang="ja-JP" dirty="0" smtClean="0"/>
              <a:t>articles </a:t>
            </a:r>
            <a:r>
              <a:rPr lang="en-US" altLang="ja-JP" dirty="0" err="1" smtClean="0"/>
              <a:t>which</a:t>
            </a:r>
            <a:r>
              <a:rPr lang="en-US" altLang="ja-JP" baseline="-25000" dirty="0" err="1" smtClean="0"/>
              <a:t>i</a:t>
            </a:r>
            <a:r>
              <a:rPr lang="en-US" altLang="ja-JP" dirty="0" smtClean="0"/>
              <a:t> I will </a:t>
            </a:r>
            <a:r>
              <a:rPr lang="en-US" altLang="ja-JP" dirty="0" err="1" smtClean="0"/>
              <a:t>file</a:t>
            </a:r>
            <a:r>
              <a:rPr lang="en-US" altLang="ja-JP" baseline="-25000" dirty="0" err="1" smtClean="0"/>
              <a:t>i</a:t>
            </a:r>
            <a:r>
              <a:rPr lang="en-US" altLang="ja-JP" dirty="0" smtClean="0"/>
              <a:t> without </a:t>
            </a:r>
            <a:r>
              <a:rPr lang="en-US" altLang="ja-JP" dirty="0" err="1" smtClean="0"/>
              <a:t>reading</a:t>
            </a:r>
            <a:r>
              <a:rPr lang="en-US" altLang="ja-JP" baseline="-25000" dirty="0" err="1" smtClean="0"/>
              <a:t>i</a:t>
            </a:r>
            <a:endParaRPr kumimoji="1" lang="ja-JP" altLang="en-US" baseline="-25000" dirty="0"/>
          </a:p>
        </p:txBody>
      </p:sp>
      <p:sp>
        <p:nvSpPr>
          <p:cNvPr id="6" name="スライド番号プレースホルダ 5"/>
          <p:cNvSpPr>
            <a:spLocks noGrp="1"/>
          </p:cNvSpPr>
          <p:nvPr>
            <p:ph type="sldNum" sz="quarter" idx="4"/>
          </p:nvPr>
        </p:nvSpPr>
        <p:spPr/>
        <p:txBody>
          <a:bodyPr/>
          <a:lstStyle/>
          <a:p>
            <a:fld id="{C8294C36-1B4E-447A-97E3-A25A15274B2D}" type="slidenum">
              <a:rPr lang="ja-JP" altLang="en-US" smtClean="0"/>
              <a:pPr/>
              <a:t>17</a:t>
            </a:fld>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The Starling</a:t>
            </a:r>
            <a:endParaRPr kumimoji="1" lang="ja-JP" altLang="en-US" dirty="0"/>
          </a:p>
        </p:txBody>
      </p:sp>
      <p:sp>
        <p:nvSpPr>
          <p:cNvPr id="3" name="コンテンツ プレースホルダ 2"/>
          <p:cNvSpPr>
            <a:spLocks noGrp="1"/>
          </p:cNvSpPr>
          <p:nvPr>
            <p:ph idx="1"/>
          </p:nvPr>
        </p:nvSpPr>
        <p:spPr>
          <a:xfrm>
            <a:off x="0" y="1524000"/>
            <a:ext cx="9144000" cy="4976834"/>
          </a:xfrm>
        </p:spPr>
        <p:txBody>
          <a:bodyPr/>
          <a:lstStyle/>
          <a:p>
            <a:r>
              <a:rPr kumimoji="1" lang="ja-JP" altLang="en-US" dirty="0" smtClean="0"/>
              <a:t>後ろ向き交差代入 </a:t>
            </a:r>
            <a:r>
              <a:rPr kumimoji="1" lang="en-US" altLang="ja-JP" dirty="0" smtClean="0"/>
              <a:t>(backward crossed substitution)</a:t>
            </a:r>
          </a:p>
          <a:p>
            <a:pPr lvl="1">
              <a:buNone/>
            </a:pPr>
            <a:r>
              <a:rPr kumimoji="1" lang="en-US" altLang="ja-JP" dirty="0" smtClean="0"/>
              <a:t>Y</a:t>
            </a:r>
            <a:r>
              <a:rPr kumimoji="1" lang="ja-JP" altLang="en-US" dirty="0" smtClean="0"/>
              <a:t>／</a:t>
            </a:r>
            <a:r>
              <a:rPr kumimoji="1" lang="en-US" altLang="ja-JP" dirty="0" smtClean="0"/>
              <a:t>Z     (X</a:t>
            </a:r>
            <a:r>
              <a:rPr kumimoji="1" lang="ja-JP" altLang="en-US" dirty="0" smtClean="0"/>
              <a:t>＼</a:t>
            </a:r>
            <a:r>
              <a:rPr kumimoji="1" lang="en-US" altLang="ja-JP" dirty="0" smtClean="0"/>
              <a:t>Y)</a:t>
            </a:r>
            <a:r>
              <a:rPr kumimoji="1" lang="ja-JP" altLang="en-US" dirty="0" smtClean="0"/>
              <a:t>／</a:t>
            </a:r>
            <a:r>
              <a:rPr kumimoji="1" lang="en-US" altLang="ja-JP" dirty="0" smtClean="0"/>
              <a:t>Z   </a:t>
            </a:r>
            <a:r>
              <a:rPr kumimoji="1" lang="ja-JP" altLang="en-US" dirty="0" smtClean="0"/>
              <a:t> ⇒    </a:t>
            </a:r>
            <a:r>
              <a:rPr kumimoji="1" lang="en-US" altLang="ja-JP" dirty="0" smtClean="0"/>
              <a:t>X</a:t>
            </a:r>
            <a:r>
              <a:rPr kumimoji="1" lang="ja-JP" altLang="en-US" dirty="0" smtClean="0"/>
              <a:t>／</a:t>
            </a:r>
            <a:r>
              <a:rPr kumimoji="1" lang="en-US" altLang="ja-JP" dirty="0" smtClean="0"/>
              <a:t>Z      (&lt;</a:t>
            </a:r>
            <a:r>
              <a:rPr kumimoji="1" lang="en-US" altLang="ja-JP" b="1" dirty="0" err="1" smtClean="0"/>
              <a:t>S</a:t>
            </a:r>
            <a:r>
              <a:rPr kumimoji="1" lang="en-US" altLang="ja-JP" dirty="0" err="1" smtClean="0"/>
              <a:t>x</a:t>
            </a:r>
            <a:r>
              <a:rPr kumimoji="1" lang="en-US" altLang="ja-JP" dirty="0" smtClean="0"/>
              <a:t>)</a:t>
            </a:r>
          </a:p>
          <a:p>
            <a:r>
              <a:rPr kumimoji="1" lang="ja-JP" altLang="en-US" dirty="0" smtClean="0"/>
              <a:t>例</a:t>
            </a:r>
            <a:endParaRPr kumimoji="1" lang="en-US" altLang="ja-JP" dirty="0" smtClean="0"/>
          </a:p>
          <a:p>
            <a:pPr>
              <a:buNone/>
            </a:pPr>
            <a:r>
              <a:rPr lang="en-US" altLang="ja-JP" sz="2800" dirty="0" smtClean="0"/>
              <a:t>(articles)  which      I will     file        without         reading</a:t>
            </a:r>
          </a:p>
          <a:p>
            <a:pPr>
              <a:buNone/>
            </a:pPr>
            <a:r>
              <a:rPr kumimoji="1" lang="en-US" altLang="ja-JP" sz="2000" dirty="0" smtClean="0"/>
              <a:t>              (N</a:t>
            </a:r>
            <a:r>
              <a:rPr lang="ja-JP" altLang="en-US" sz="2000" dirty="0" smtClean="0"/>
              <a:t>＼</a:t>
            </a:r>
            <a:r>
              <a:rPr lang="en-US" altLang="ja-JP" sz="2000" dirty="0" smtClean="0"/>
              <a:t>N)</a:t>
            </a:r>
            <a:r>
              <a:rPr lang="ja-JP" altLang="en-US" sz="2000" dirty="0" smtClean="0"/>
              <a:t>／</a:t>
            </a:r>
            <a:r>
              <a:rPr lang="en-US" altLang="ja-JP" sz="2000" dirty="0" smtClean="0"/>
              <a:t>(S</a:t>
            </a:r>
            <a:r>
              <a:rPr lang="ja-JP" altLang="en-US" sz="2000" dirty="0" smtClean="0"/>
              <a:t>／</a:t>
            </a:r>
            <a:r>
              <a:rPr lang="en-US" altLang="ja-JP" sz="2000" dirty="0" smtClean="0"/>
              <a:t>NP)    S</a:t>
            </a:r>
            <a:r>
              <a:rPr lang="ja-JP" altLang="en-US" sz="2000" dirty="0" smtClean="0"/>
              <a:t>／</a:t>
            </a:r>
            <a:r>
              <a:rPr lang="en-US" altLang="ja-JP" sz="2000" dirty="0" smtClean="0"/>
              <a:t>VP   </a:t>
            </a:r>
            <a:r>
              <a:rPr lang="en-US" altLang="ja-JP" sz="2000" dirty="0" err="1" smtClean="0"/>
              <a:t>VP</a:t>
            </a:r>
            <a:r>
              <a:rPr lang="ja-JP" altLang="en-US" sz="2000" dirty="0" smtClean="0"/>
              <a:t>／</a:t>
            </a:r>
            <a:r>
              <a:rPr lang="en-US" altLang="ja-JP" sz="2000" dirty="0" smtClean="0"/>
              <a:t>NP   (VP</a:t>
            </a:r>
            <a:r>
              <a:rPr lang="ja-JP" altLang="en-US" sz="2000" dirty="0" smtClean="0"/>
              <a:t>＼</a:t>
            </a:r>
            <a:r>
              <a:rPr lang="en-US" altLang="ja-JP" sz="2000" dirty="0" smtClean="0"/>
              <a:t>VP)</a:t>
            </a:r>
            <a:r>
              <a:rPr lang="ja-JP" altLang="en-US" sz="2000" dirty="0" smtClean="0"/>
              <a:t>／</a:t>
            </a:r>
            <a:r>
              <a:rPr lang="en-US" altLang="ja-JP" sz="2000" dirty="0" err="1" smtClean="0"/>
              <a:t>VPing</a:t>
            </a:r>
            <a:r>
              <a:rPr lang="en-US" altLang="ja-JP" sz="2000" dirty="0" smtClean="0"/>
              <a:t>   </a:t>
            </a:r>
            <a:r>
              <a:rPr lang="en-US" altLang="ja-JP" sz="2000" dirty="0" err="1" smtClean="0"/>
              <a:t>VPing</a:t>
            </a:r>
            <a:r>
              <a:rPr lang="ja-JP" altLang="en-US" sz="2000" dirty="0" smtClean="0"/>
              <a:t>／</a:t>
            </a:r>
            <a:r>
              <a:rPr lang="en-US" altLang="ja-JP" sz="2000" dirty="0" smtClean="0"/>
              <a:t>NP</a:t>
            </a:r>
          </a:p>
          <a:p>
            <a:pPr>
              <a:buNone/>
            </a:pPr>
            <a:r>
              <a:rPr kumimoji="1" lang="en-US" altLang="ja-JP" sz="2000" dirty="0" smtClean="0"/>
              <a:t>                                                                                              (VP</a:t>
            </a:r>
            <a:r>
              <a:rPr kumimoji="1" lang="ja-JP" altLang="en-US" sz="2000" dirty="0" smtClean="0"/>
              <a:t>＼</a:t>
            </a:r>
            <a:r>
              <a:rPr kumimoji="1" lang="en-US" altLang="ja-JP" sz="2000" dirty="0" smtClean="0"/>
              <a:t>VP)</a:t>
            </a:r>
            <a:r>
              <a:rPr kumimoji="1" lang="ja-JP" altLang="en-US" sz="2000" dirty="0" smtClean="0"/>
              <a:t>／</a:t>
            </a:r>
            <a:r>
              <a:rPr kumimoji="1" lang="en-US" altLang="ja-JP" sz="2000" dirty="0" smtClean="0"/>
              <a:t>NP</a:t>
            </a:r>
          </a:p>
          <a:p>
            <a:pPr>
              <a:buNone/>
            </a:pPr>
            <a:r>
              <a:rPr lang="en-US" altLang="ja-JP" sz="2000" dirty="0" smtClean="0"/>
              <a:t>                                                                              VP</a:t>
            </a:r>
            <a:r>
              <a:rPr lang="ja-JP" altLang="en-US" sz="2000" dirty="0" smtClean="0"/>
              <a:t>／</a:t>
            </a:r>
            <a:r>
              <a:rPr lang="en-US" altLang="ja-JP" sz="2000" dirty="0" smtClean="0"/>
              <a:t>NP</a:t>
            </a:r>
          </a:p>
          <a:p>
            <a:pPr>
              <a:buNone/>
            </a:pPr>
            <a:r>
              <a:rPr kumimoji="1" lang="en-US" altLang="ja-JP" sz="2000" dirty="0" smtClean="0"/>
              <a:t>                                                  S</a:t>
            </a:r>
            <a:r>
              <a:rPr kumimoji="1" lang="ja-JP" altLang="en-US" sz="2000" dirty="0" smtClean="0"/>
              <a:t>／</a:t>
            </a:r>
            <a:r>
              <a:rPr kumimoji="1" lang="en-US" altLang="ja-JP" sz="2000" dirty="0" smtClean="0"/>
              <a:t>NP</a:t>
            </a:r>
          </a:p>
          <a:p>
            <a:pPr>
              <a:buNone/>
            </a:pPr>
            <a:r>
              <a:rPr lang="en-US" altLang="ja-JP" sz="2000" dirty="0" smtClean="0"/>
              <a:t>                             N</a:t>
            </a:r>
            <a:r>
              <a:rPr lang="ja-JP" altLang="en-US" sz="2000" dirty="0" smtClean="0"/>
              <a:t>＼</a:t>
            </a:r>
            <a:r>
              <a:rPr lang="en-US" altLang="ja-JP" sz="2000" dirty="0" smtClean="0"/>
              <a:t>N</a:t>
            </a:r>
            <a:endParaRPr kumimoji="1" lang="ja-JP" altLang="en-US" sz="1800" dirty="0"/>
          </a:p>
        </p:txBody>
      </p:sp>
      <p:cxnSp>
        <p:nvCxnSpPr>
          <p:cNvPr id="4" name="直線コネクタ 3"/>
          <p:cNvCxnSpPr/>
          <p:nvPr/>
        </p:nvCxnSpPr>
        <p:spPr bwMode="auto">
          <a:xfrm>
            <a:off x="4214810" y="4857760"/>
            <a:ext cx="364333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5" name="直線コネクタ 4"/>
          <p:cNvCxnSpPr/>
          <p:nvPr/>
        </p:nvCxnSpPr>
        <p:spPr bwMode="auto">
          <a:xfrm>
            <a:off x="5286380" y="4500570"/>
            <a:ext cx="350046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6" name="直線コネクタ 5"/>
          <p:cNvCxnSpPr/>
          <p:nvPr/>
        </p:nvCxnSpPr>
        <p:spPr bwMode="auto">
          <a:xfrm>
            <a:off x="3071802" y="5214950"/>
            <a:ext cx="4143404"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7" name="直線コネクタ 6"/>
          <p:cNvCxnSpPr/>
          <p:nvPr/>
        </p:nvCxnSpPr>
        <p:spPr bwMode="auto">
          <a:xfrm>
            <a:off x="1428728" y="5572140"/>
            <a:ext cx="264320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8" name="テキスト ボックス 7"/>
          <p:cNvSpPr txBox="1"/>
          <p:nvPr/>
        </p:nvSpPr>
        <p:spPr>
          <a:xfrm>
            <a:off x="3998194" y="5414516"/>
            <a:ext cx="373820" cy="369332"/>
          </a:xfrm>
          <a:prstGeom prst="rect">
            <a:avLst/>
          </a:prstGeom>
          <a:noFill/>
        </p:spPr>
        <p:txBody>
          <a:bodyPr wrap="none" rtlCol="0">
            <a:spAutoFit/>
          </a:bodyPr>
          <a:lstStyle/>
          <a:p>
            <a:r>
              <a:rPr kumimoji="1" lang="en-US" altLang="ja-JP" dirty="0" smtClean="0"/>
              <a:t>&gt;</a:t>
            </a:r>
            <a:endParaRPr kumimoji="1" lang="ja-JP" altLang="en-US" dirty="0"/>
          </a:p>
        </p:txBody>
      </p:sp>
      <p:sp>
        <p:nvSpPr>
          <p:cNvPr id="9" name="テキスト ボックス 8"/>
          <p:cNvSpPr txBox="1"/>
          <p:nvPr/>
        </p:nvSpPr>
        <p:spPr>
          <a:xfrm>
            <a:off x="7786710" y="4643446"/>
            <a:ext cx="691215" cy="369332"/>
          </a:xfrm>
          <a:prstGeom prst="rect">
            <a:avLst/>
          </a:prstGeom>
          <a:noFill/>
        </p:spPr>
        <p:txBody>
          <a:bodyPr wrap="none" rtlCol="0">
            <a:spAutoFit/>
          </a:bodyPr>
          <a:lstStyle/>
          <a:p>
            <a:r>
              <a:rPr kumimoji="1" lang="en-US" altLang="ja-JP" dirty="0" smtClean="0"/>
              <a:t>&lt;</a:t>
            </a:r>
            <a:r>
              <a:rPr lang="en-US" altLang="ja-JP" b="1" dirty="0" err="1" smtClean="0"/>
              <a:t>S</a:t>
            </a:r>
            <a:r>
              <a:rPr lang="en-US" altLang="ja-JP" dirty="0" err="1" smtClean="0"/>
              <a:t>x</a:t>
            </a:r>
            <a:endParaRPr kumimoji="1" lang="ja-JP" altLang="en-US" dirty="0"/>
          </a:p>
        </p:txBody>
      </p:sp>
      <p:sp>
        <p:nvSpPr>
          <p:cNvPr id="10" name="テキスト ボックス 9"/>
          <p:cNvSpPr txBox="1"/>
          <p:nvPr/>
        </p:nvSpPr>
        <p:spPr>
          <a:xfrm>
            <a:off x="7158516" y="5030132"/>
            <a:ext cx="561372" cy="369332"/>
          </a:xfrm>
          <a:prstGeom prst="rect">
            <a:avLst/>
          </a:prstGeom>
          <a:noFill/>
        </p:spPr>
        <p:txBody>
          <a:bodyPr wrap="none" rtlCol="0">
            <a:spAutoFit/>
          </a:bodyPr>
          <a:lstStyle/>
          <a:p>
            <a:r>
              <a:rPr kumimoji="1" lang="en-US" altLang="ja-JP" dirty="0" smtClean="0"/>
              <a:t>&gt;</a:t>
            </a:r>
            <a:r>
              <a:rPr kumimoji="1" lang="en-US" altLang="ja-JP" b="1" dirty="0" smtClean="0"/>
              <a:t>B</a:t>
            </a:r>
            <a:endParaRPr kumimoji="1" lang="ja-JP" altLang="en-US" b="1" dirty="0"/>
          </a:p>
        </p:txBody>
      </p:sp>
      <p:cxnSp>
        <p:nvCxnSpPr>
          <p:cNvPr id="11" name="直線コネクタ 10"/>
          <p:cNvCxnSpPr/>
          <p:nvPr/>
        </p:nvCxnSpPr>
        <p:spPr bwMode="auto">
          <a:xfrm>
            <a:off x="0" y="4143380"/>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2" name="直線コネクタ 11"/>
          <p:cNvCxnSpPr/>
          <p:nvPr/>
        </p:nvCxnSpPr>
        <p:spPr bwMode="auto">
          <a:xfrm>
            <a:off x="1571604" y="4143380"/>
            <a:ext cx="135732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3" name="直線コネクタ 12"/>
          <p:cNvCxnSpPr/>
          <p:nvPr/>
        </p:nvCxnSpPr>
        <p:spPr bwMode="auto">
          <a:xfrm>
            <a:off x="3143240" y="4143380"/>
            <a:ext cx="85725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4" name="直線コネクタ 13"/>
          <p:cNvCxnSpPr/>
          <p:nvPr/>
        </p:nvCxnSpPr>
        <p:spPr bwMode="auto">
          <a:xfrm>
            <a:off x="4143372" y="4143380"/>
            <a:ext cx="928694"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5" name="直線コネクタ 14"/>
          <p:cNvCxnSpPr/>
          <p:nvPr/>
        </p:nvCxnSpPr>
        <p:spPr bwMode="auto">
          <a:xfrm>
            <a:off x="5357818" y="4143380"/>
            <a:ext cx="192882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6" name="直線コネクタ 15"/>
          <p:cNvCxnSpPr/>
          <p:nvPr/>
        </p:nvCxnSpPr>
        <p:spPr bwMode="auto">
          <a:xfrm>
            <a:off x="7643834" y="4143380"/>
            <a:ext cx="114300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7" name="テキスト ボックス 16"/>
          <p:cNvSpPr txBox="1"/>
          <p:nvPr/>
        </p:nvSpPr>
        <p:spPr>
          <a:xfrm>
            <a:off x="8667589" y="4286256"/>
            <a:ext cx="550151" cy="369332"/>
          </a:xfrm>
          <a:prstGeom prst="rect">
            <a:avLst/>
          </a:prstGeom>
          <a:noFill/>
        </p:spPr>
        <p:txBody>
          <a:bodyPr wrap="none" rtlCol="0">
            <a:spAutoFit/>
          </a:bodyPr>
          <a:lstStyle/>
          <a:p>
            <a:r>
              <a:rPr kumimoji="1" lang="en-US" altLang="ja-JP" dirty="0" smtClean="0"/>
              <a:t>&gt;</a:t>
            </a:r>
            <a:r>
              <a:rPr kumimoji="1" lang="en-US" altLang="ja-JP" b="1" dirty="0" smtClean="0"/>
              <a:t>B</a:t>
            </a:r>
            <a:endParaRPr kumimoji="1" lang="ja-JP" altLang="en-US" b="1" dirty="0"/>
          </a:p>
        </p:txBody>
      </p:sp>
      <p:sp>
        <p:nvSpPr>
          <p:cNvPr id="18" name="スライド番号プレースホルダ 17"/>
          <p:cNvSpPr>
            <a:spLocks noGrp="1"/>
          </p:cNvSpPr>
          <p:nvPr>
            <p:ph type="sldNum" sz="quarter" idx="4"/>
          </p:nvPr>
        </p:nvSpPr>
        <p:spPr/>
        <p:txBody>
          <a:bodyPr/>
          <a:lstStyle/>
          <a:p>
            <a:fld id="{C8294C36-1B4E-447A-97E3-A25A15274B2D}" type="slidenum">
              <a:rPr lang="ja-JP" altLang="en-US" smtClean="0"/>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Starling</a:t>
            </a:r>
            <a:r>
              <a:rPr kumimoji="1" lang="ja-JP" altLang="en-US" dirty="0" smtClean="0"/>
              <a:t>の意味論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後ろ向き交差代入 </a:t>
            </a:r>
            <a:r>
              <a:rPr kumimoji="1" lang="en-US" altLang="ja-JP" dirty="0" smtClean="0"/>
              <a:t>(backward crossed substitution)</a:t>
            </a:r>
            <a:endParaRPr lang="en-US" altLang="ja-JP" dirty="0" smtClean="0"/>
          </a:p>
          <a:p>
            <a:pPr lvl="1">
              <a:buNone/>
            </a:pPr>
            <a:r>
              <a:rPr lang="en-US" altLang="ja-JP" dirty="0" smtClean="0"/>
              <a:t>Y</a:t>
            </a:r>
            <a:r>
              <a:rPr lang="ja-JP" altLang="en-US" dirty="0" smtClean="0"/>
              <a:t>／</a:t>
            </a:r>
            <a:r>
              <a:rPr lang="en-US" altLang="ja-JP" dirty="0" smtClean="0"/>
              <a:t>Z:g      (X</a:t>
            </a:r>
            <a:r>
              <a:rPr lang="ja-JP" altLang="en-US" dirty="0" smtClean="0"/>
              <a:t>＼</a:t>
            </a:r>
            <a:r>
              <a:rPr lang="en-US" altLang="ja-JP" dirty="0" smtClean="0"/>
              <a:t>Y)</a:t>
            </a:r>
            <a:r>
              <a:rPr lang="ja-JP" altLang="en-US" dirty="0" smtClean="0"/>
              <a:t>／</a:t>
            </a:r>
            <a:r>
              <a:rPr lang="en-US" altLang="ja-JP" dirty="0" smtClean="0"/>
              <a:t>Z:f </a:t>
            </a:r>
            <a:r>
              <a:rPr lang="ja-JP" altLang="en-US" dirty="0" smtClean="0"/>
              <a:t> ⇒  </a:t>
            </a:r>
            <a:r>
              <a:rPr lang="en-US" altLang="ja-JP" dirty="0" smtClean="0"/>
              <a:t>X</a:t>
            </a:r>
            <a:r>
              <a:rPr lang="ja-JP" altLang="en-US" dirty="0" smtClean="0"/>
              <a:t>／</a:t>
            </a:r>
            <a:r>
              <a:rPr lang="en-US" altLang="ja-JP" dirty="0" smtClean="0"/>
              <a:t>Z:</a:t>
            </a:r>
            <a:r>
              <a:rPr lang="ja-JP" altLang="en-US" dirty="0" smtClean="0"/>
              <a:t> </a:t>
            </a:r>
            <a:r>
              <a:rPr lang="en-US" altLang="ja-JP" dirty="0" err="1" smtClean="0"/>
              <a:t>λx.fx</a:t>
            </a:r>
            <a:r>
              <a:rPr lang="en-US" altLang="ja-JP" dirty="0" smtClean="0"/>
              <a:t>(</a:t>
            </a:r>
            <a:r>
              <a:rPr lang="en-US" altLang="ja-JP" dirty="0" err="1" smtClean="0"/>
              <a:t>gx</a:t>
            </a:r>
            <a:r>
              <a:rPr lang="en-US" altLang="ja-JP" dirty="0" smtClean="0"/>
              <a:t>)   (&lt;</a:t>
            </a:r>
            <a:r>
              <a:rPr lang="en-US" altLang="ja-JP" b="1" dirty="0" err="1" smtClean="0"/>
              <a:t>S</a:t>
            </a:r>
            <a:r>
              <a:rPr lang="en-US" altLang="ja-JP" dirty="0" err="1" smtClean="0"/>
              <a:t>x</a:t>
            </a:r>
            <a:r>
              <a:rPr lang="en-US" altLang="ja-JP" dirty="0" smtClean="0"/>
              <a:t>)</a:t>
            </a:r>
            <a:endParaRPr kumimoji="1" lang="en-US" altLang="ja-JP" dirty="0" smtClean="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19</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solidFill>
                  <a:srgbClr val="00B050"/>
                </a:solidFill>
              </a:rPr>
              <a:t>CCG (</a:t>
            </a:r>
            <a:r>
              <a:rPr kumimoji="1" lang="en-US" altLang="ja-JP" dirty="0" err="1" smtClean="0">
                <a:solidFill>
                  <a:srgbClr val="00B050"/>
                </a:solidFill>
              </a:rPr>
              <a:t>CombinatorY</a:t>
            </a:r>
            <a:r>
              <a:rPr kumimoji="1" lang="en-US" altLang="ja-JP" dirty="0" smtClean="0">
                <a:solidFill>
                  <a:srgbClr val="00B050"/>
                </a:solidFill>
              </a:rPr>
              <a:t> </a:t>
            </a:r>
            <a:r>
              <a:rPr kumimoji="1" lang="en-US" altLang="ja-JP" dirty="0" err="1" smtClean="0">
                <a:solidFill>
                  <a:srgbClr val="00B050"/>
                </a:solidFill>
              </a:rPr>
              <a:t>categorial</a:t>
            </a:r>
            <a:r>
              <a:rPr kumimoji="1" lang="en-US" altLang="ja-JP" dirty="0" smtClean="0">
                <a:solidFill>
                  <a:srgbClr val="00B050"/>
                </a:solidFill>
              </a:rPr>
              <a:t> grammar)</a:t>
            </a:r>
            <a:br>
              <a:rPr kumimoji="1" lang="en-US" altLang="ja-JP" dirty="0" smtClean="0">
                <a:solidFill>
                  <a:srgbClr val="00B050"/>
                </a:solidFill>
              </a:rPr>
            </a:br>
            <a:r>
              <a:rPr lang="ja-JP" altLang="en-US" dirty="0" smtClean="0">
                <a:solidFill>
                  <a:srgbClr val="00B050"/>
                </a:solidFill>
              </a:rPr>
              <a:t>組合せ範疇文法</a:t>
            </a:r>
            <a:endParaRPr kumimoji="1" lang="ja-JP" altLang="en-US" dirty="0">
              <a:solidFill>
                <a:srgbClr val="00B050"/>
              </a:solidFill>
            </a:endParaRPr>
          </a:p>
        </p:txBody>
      </p:sp>
      <p:sp>
        <p:nvSpPr>
          <p:cNvPr id="5" name="テキスト プレースホルダ 4"/>
          <p:cNvSpPr>
            <a:spLocks noGrp="1"/>
          </p:cNvSpPr>
          <p:nvPr>
            <p:ph type="body" idx="1"/>
          </p:nvPr>
        </p:nvSpPr>
        <p:spPr/>
        <p:txBody>
          <a:bodyPr/>
          <a:lstStyle/>
          <a:p>
            <a:endParaRPr kumimoji="1" lang="ja-JP" altLang="en-US" dirty="0"/>
          </a:p>
        </p:txBody>
      </p:sp>
      <p:sp>
        <p:nvSpPr>
          <p:cNvPr id="6" name="スライド番号プレースホルダ 5"/>
          <p:cNvSpPr>
            <a:spLocks noGrp="1"/>
          </p:cNvSpPr>
          <p:nvPr>
            <p:ph type="sldNum" sz="quarter" idx="4"/>
          </p:nvPr>
        </p:nvSpPr>
        <p:spPr/>
        <p:txBody>
          <a:bodyPr/>
          <a:lstStyle/>
          <a:p>
            <a:fld id="{C8294C36-1B4E-447A-97E3-A25A15274B2D}" type="slidenum">
              <a:rPr lang="ja-JP" altLang="en-US" smtClean="0"/>
              <a:pPr/>
              <a:t>2</a:t>
            </a:fld>
            <a:endParaRPr lang="ja-JP" altLang="en-US"/>
          </a:p>
        </p:txBody>
      </p:sp>
      <p:sp>
        <p:nvSpPr>
          <p:cNvPr id="7" name="タイトル 1"/>
          <p:cNvSpPr txBox="1">
            <a:spLocks/>
          </p:cNvSpPr>
          <p:nvPr/>
        </p:nvSpPr>
        <p:spPr bwMode="auto">
          <a:xfrm>
            <a:off x="381000" y="152400"/>
            <a:ext cx="83820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4000" b="1" i="0" u="none" strike="noStrike" kern="0" cap="all" spc="0" normalizeH="0" baseline="0" noProof="0" smtClean="0">
                <a:ln>
                  <a:noFill/>
                </a:ln>
                <a:solidFill>
                  <a:schemeClr val="tx2"/>
                </a:solidFill>
                <a:effectLst>
                  <a:outerShdw blurRad="38100" dist="38100" dir="2700000" algn="tl">
                    <a:srgbClr val="000000"/>
                  </a:outerShdw>
                </a:effectLst>
                <a:uLnTx/>
                <a:uFillTx/>
                <a:latin typeface="Book Antiqua" pitchFamily="18" charset="0"/>
                <a:ea typeface="メイリオ" pitchFamily="50" charset="-128"/>
                <a:cs typeface="+mj-cs"/>
              </a:rPr>
              <a:t>今日の講義の予定</a:t>
            </a:r>
            <a:endParaRPr kumimoji="1" lang="ja-JP" altLang="en-US" sz="4000" b="1" i="0" u="none" strike="noStrike" kern="0" cap="all" spc="0" normalizeH="0" baseline="0" noProof="0" dirty="0">
              <a:ln>
                <a:noFill/>
              </a:ln>
              <a:solidFill>
                <a:schemeClr val="tx2"/>
              </a:solidFill>
              <a:effectLst>
                <a:outerShdw blurRad="38100" dist="38100" dir="2700000" algn="tl">
                  <a:srgbClr val="000000"/>
                </a:outerShdw>
              </a:effectLst>
              <a:uLnTx/>
              <a:uFillTx/>
              <a:latin typeface="Book Antiqua" pitchFamily="18" charset="0"/>
              <a:ea typeface="メイリオ" pitchFamily="50" charset="-128"/>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bird</a:t>
            </a:r>
            <a:r>
              <a:rPr kumimoji="1" lang="ja-JP" altLang="en-US" dirty="0" smtClean="0"/>
              <a:t>一覧</a:t>
            </a:r>
            <a:endParaRPr kumimoji="1" lang="ja-JP" altLang="en-US" dirty="0"/>
          </a:p>
        </p:txBody>
      </p:sp>
      <p:sp>
        <p:nvSpPr>
          <p:cNvPr id="3" name="コンテンツ プレースホルダ 2"/>
          <p:cNvSpPr>
            <a:spLocks noGrp="1"/>
          </p:cNvSpPr>
          <p:nvPr>
            <p:ph idx="1"/>
          </p:nvPr>
        </p:nvSpPr>
        <p:spPr>
          <a:xfrm>
            <a:off x="381000" y="1524000"/>
            <a:ext cx="8382000" cy="5334000"/>
          </a:xfrm>
        </p:spPr>
        <p:txBody>
          <a:bodyPr>
            <a:normAutofit fontScale="92500" lnSpcReduction="20000"/>
          </a:bodyPr>
          <a:lstStyle/>
          <a:p>
            <a:r>
              <a:rPr kumimoji="1" lang="ja-JP" altLang="en-US" dirty="0" smtClean="0"/>
              <a:t>合成 </a:t>
            </a:r>
            <a:r>
              <a:rPr kumimoji="1" lang="en-US" altLang="ja-JP" dirty="0" smtClean="0"/>
              <a:t>(functional composition)</a:t>
            </a:r>
          </a:p>
          <a:p>
            <a:pPr lvl="1"/>
            <a:r>
              <a:rPr kumimoji="1" lang="en-US" altLang="ja-JP" dirty="0" smtClean="0"/>
              <a:t>X</a:t>
            </a:r>
            <a:r>
              <a:rPr kumimoji="1" lang="ja-JP" altLang="en-US" dirty="0" smtClean="0"/>
              <a:t>／</a:t>
            </a:r>
            <a:r>
              <a:rPr kumimoji="1" lang="en-US" altLang="ja-JP" dirty="0" smtClean="0"/>
              <a:t>Y   </a:t>
            </a:r>
            <a:r>
              <a:rPr kumimoji="1" lang="en-US" altLang="ja-JP" dirty="0" err="1" smtClean="0"/>
              <a:t>Y</a:t>
            </a:r>
            <a:r>
              <a:rPr kumimoji="1" lang="ja-JP" altLang="en-US" dirty="0" smtClean="0"/>
              <a:t>／</a:t>
            </a:r>
            <a:r>
              <a:rPr kumimoji="1" lang="en-US" altLang="ja-JP" dirty="0" smtClean="0"/>
              <a:t>Z   </a:t>
            </a:r>
            <a:r>
              <a:rPr kumimoji="1" lang="ja-JP" altLang="en-US" dirty="0" smtClean="0"/>
              <a:t> ⇒   </a:t>
            </a:r>
            <a:r>
              <a:rPr kumimoji="1" lang="en-US" altLang="ja-JP" dirty="0" smtClean="0"/>
              <a:t>X</a:t>
            </a:r>
            <a:r>
              <a:rPr kumimoji="1" lang="ja-JP" altLang="en-US" dirty="0" smtClean="0"/>
              <a:t>／</a:t>
            </a:r>
            <a:r>
              <a:rPr kumimoji="1" lang="en-US" altLang="ja-JP" dirty="0" smtClean="0"/>
              <a:t>Z        (&gt;</a:t>
            </a:r>
            <a:r>
              <a:rPr kumimoji="1" lang="en-US" altLang="ja-JP" b="1" dirty="0" smtClean="0"/>
              <a:t>B</a:t>
            </a:r>
            <a:r>
              <a:rPr kumimoji="1" lang="en-US" altLang="ja-JP" dirty="0" smtClean="0"/>
              <a:t>)</a:t>
            </a:r>
          </a:p>
          <a:p>
            <a:pPr lvl="1"/>
            <a:r>
              <a:rPr kumimoji="1" lang="en-US" altLang="ja-JP" dirty="0" smtClean="0"/>
              <a:t>X</a:t>
            </a:r>
            <a:r>
              <a:rPr kumimoji="1" lang="ja-JP" altLang="en-US" dirty="0" smtClean="0"/>
              <a:t>／</a:t>
            </a:r>
            <a:r>
              <a:rPr kumimoji="1" lang="en-US" altLang="ja-JP" dirty="0" smtClean="0"/>
              <a:t>Y   </a:t>
            </a:r>
            <a:r>
              <a:rPr kumimoji="1" lang="en-US" altLang="ja-JP" dirty="0" err="1" smtClean="0"/>
              <a:t>Y</a:t>
            </a:r>
            <a:r>
              <a:rPr kumimoji="1" lang="ja-JP" altLang="en-US" dirty="0" smtClean="0"/>
              <a:t>＼</a:t>
            </a:r>
            <a:r>
              <a:rPr kumimoji="1" lang="en-US" altLang="ja-JP" dirty="0" smtClean="0"/>
              <a:t>Z   </a:t>
            </a:r>
            <a:r>
              <a:rPr kumimoji="1" lang="ja-JP" altLang="en-US" dirty="0" smtClean="0"/>
              <a:t> ⇒   </a:t>
            </a:r>
            <a:r>
              <a:rPr kumimoji="1" lang="en-US" altLang="ja-JP" dirty="0" smtClean="0"/>
              <a:t>X</a:t>
            </a:r>
            <a:r>
              <a:rPr kumimoji="1" lang="ja-JP" altLang="en-US" dirty="0" smtClean="0"/>
              <a:t>＼</a:t>
            </a:r>
            <a:r>
              <a:rPr kumimoji="1" lang="en-US" altLang="ja-JP" dirty="0" smtClean="0"/>
              <a:t>Z        (&gt;</a:t>
            </a:r>
            <a:r>
              <a:rPr kumimoji="1" lang="en-US" altLang="ja-JP" b="1" dirty="0" err="1" smtClean="0"/>
              <a:t>B</a:t>
            </a:r>
            <a:r>
              <a:rPr kumimoji="1" lang="en-US" altLang="ja-JP" dirty="0" err="1" smtClean="0"/>
              <a:t>x</a:t>
            </a:r>
            <a:r>
              <a:rPr kumimoji="1" lang="en-US" altLang="ja-JP" dirty="0" smtClean="0"/>
              <a:t>)</a:t>
            </a:r>
          </a:p>
          <a:p>
            <a:pPr lvl="1"/>
            <a:r>
              <a:rPr kumimoji="1" lang="en-US" altLang="ja-JP" dirty="0" smtClean="0"/>
              <a:t>Y</a:t>
            </a:r>
            <a:r>
              <a:rPr kumimoji="1" lang="ja-JP" altLang="en-US" dirty="0" smtClean="0"/>
              <a:t>＼</a:t>
            </a:r>
            <a:r>
              <a:rPr kumimoji="1" lang="en-US" altLang="ja-JP" dirty="0" smtClean="0"/>
              <a:t>Z   X</a:t>
            </a:r>
            <a:r>
              <a:rPr kumimoji="1" lang="ja-JP" altLang="en-US" dirty="0" smtClean="0"/>
              <a:t>＼</a:t>
            </a:r>
            <a:r>
              <a:rPr kumimoji="1" lang="en-US" altLang="ja-JP" dirty="0" smtClean="0"/>
              <a:t>Y   </a:t>
            </a:r>
            <a:r>
              <a:rPr kumimoji="1" lang="ja-JP" altLang="en-US" dirty="0" smtClean="0"/>
              <a:t> ⇒   </a:t>
            </a:r>
            <a:r>
              <a:rPr kumimoji="1" lang="en-US" altLang="ja-JP" dirty="0" smtClean="0"/>
              <a:t>X</a:t>
            </a:r>
            <a:r>
              <a:rPr kumimoji="1" lang="ja-JP" altLang="en-US" dirty="0" smtClean="0"/>
              <a:t>＼</a:t>
            </a:r>
            <a:r>
              <a:rPr kumimoji="1" lang="en-US" altLang="ja-JP" dirty="0" smtClean="0"/>
              <a:t>Z        (&lt;</a:t>
            </a:r>
            <a:r>
              <a:rPr kumimoji="1" lang="en-US" altLang="ja-JP" b="1" dirty="0" smtClean="0"/>
              <a:t>B</a:t>
            </a:r>
            <a:r>
              <a:rPr kumimoji="1" lang="en-US" altLang="ja-JP" dirty="0" smtClean="0"/>
              <a:t>)</a:t>
            </a:r>
          </a:p>
          <a:p>
            <a:pPr lvl="1"/>
            <a:r>
              <a:rPr kumimoji="1" lang="en-US" altLang="ja-JP" dirty="0" smtClean="0"/>
              <a:t>Y</a:t>
            </a:r>
            <a:r>
              <a:rPr kumimoji="1" lang="ja-JP" altLang="en-US" dirty="0" smtClean="0"/>
              <a:t>／</a:t>
            </a:r>
            <a:r>
              <a:rPr kumimoji="1" lang="en-US" altLang="ja-JP" dirty="0" smtClean="0"/>
              <a:t>Z   X</a:t>
            </a:r>
            <a:r>
              <a:rPr kumimoji="1" lang="ja-JP" altLang="en-US" dirty="0" smtClean="0"/>
              <a:t>＼</a:t>
            </a:r>
            <a:r>
              <a:rPr kumimoji="1" lang="en-US" altLang="ja-JP" dirty="0" smtClean="0"/>
              <a:t>Y   </a:t>
            </a:r>
            <a:r>
              <a:rPr kumimoji="1" lang="ja-JP" altLang="en-US" dirty="0" smtClean="0"/>
              <a:t> ⇒   </a:t>
            </a:r>
            <a:r>
              <a:rPr kumimoji="1" lang="en-US" altLang="ja-JP" dirty="0" smtClean="0"/>
              <a:t>X</a:t>
            </a:r>
            <a:r>
              <a:rPr kumimoji="1" lang="ja-JP" altLang="en-US" dirty="0" smtClean="0"/>
              <a:t>／</a:t>
            </a:r>
            <a:r>
              <a:rPr kumimoji="1" lang="en-US" altLang="ja-JP" dirty="0" smtClean="0"/>
              <a:t>Z        (&lt;</a:t>
            </a:r>
            <a:r>
              <a:rPr kumimoji="1" lang="en-US" altLang="ja-JP" b="1" dirty="0" err="1" smtClean="0"/>
              <a:t>B</a:t>
            </a:r>
            <a:r>
              <a:rPr kumimoji="1" lang="en-US" altLang="ja-JP" dirty="0" err="1" smtClean="0"/>
              <a:t>x</a:t>
            </a:r>
            <a:r>
              <a:rPr kumimoji="1" lang="en-US" altLang="ja-JP" dirty="0" smtClean="0"/>
              <a:t>)</a:t>
            </a:r>
          </a:p>
          <a:p>
            <a:r>
              <a:rPr kumimoji="1" lang="ja-JP" altLang="en-US" dirty="0" smtClean="0"/>
              <a:t>型繰り上げ</a:t>
            </a:r>
            <a:r>
              <a:rPr kumimoji="1" lang="en-US" altLang="ja-JP" dirty="0" smtClean="0"/>
              <a:t>(type-raising)</a:t>
            </a:r>
          </a:p>
          <a:p>
            <a:pPr lvl="1"/>
            <a:r>
              <a:rPr lang="en-US" altLang="ja-JP" dirty="0" smtClean="0"/>
              <a:t>X</a:t>
            </a:r>
            <a:r>
              <a:rPr lang="ja-JP" altLang="en-US" dirty="0" smtClean="0"/>
              <a:t>  ⇒   </a:t>
            </a:r>
            <a:r>
              <a:rPr lang="en-US" altLang="ja-JP" dirty="0" smtClean="0"/>
              <a:t>T</a:t>
            </a:r>
            <a:r>
              <a:rPr lang="ja-JP" altLang="en-US" dirty="0" smtClean="0"/>
              <a:t>／</a:t>
            </a:r>
            <a:r>
              <a:rPr lang="en-US" altLang="ja-JP" dirty="0" smtClean="0"/>
              <a:t>(T</a:t>
            </a:r>
            <a:r>
              <a:rPr lang="ja-JP" altLang="en-US" dirty="0" smtClean="0"/>
              <a:t>＼</a:t>
            </a:r>
            <a:r>
              <a:rPr lang="en-US" altLang="ja-JP" dirty="0" smtClean="0"/>
              <a:t>X)                    (&gt;</a:t>
            </a:r>
            <a:r>
              <a:rPr lang="en-US" altLang="ja-JP" b="1" dirty="0" smtClean="0"/>
              <a:t>T</a:t>
            </a:r>
            <a:r>
              <a:rPr lang="en-US" altLang="ja-JP" dirty="0" smtClean="0"/>
              <a:t>)</a:t>
            </a:r>
          </a:p>
          <a:p>
            <a:pPr lvl="1"/>
            <a:r>
              <a:rPr kumimoji="1" lang="en-US" altLang="ja-JP" dirty="0" smtClean="0"/>
              <a:t>X </a:t>
            </a:r>
            <a:r>
              <a:rPr kumimoji="1" lang="ja-JP" altLang="en-US" dirty="0" smtClean="0"/>
              <a:t> ⇒   </a:t>
            </a:r>
            <a:r>
              <a:rPr kumimoji="1" lang="en-US" altLang="ja-JP" dirty="0" smtClean="0"/>
              <a:t>T</a:t>
            </a:r>
            <a:r>
              <a:rPr kumimoji="1" lang="ja-JP" altLang="en-US" dirty="0" smtClean="0"/>
              <a:t>＼</a:t>
            </a:r>
            <a:r>
              <a:rPr kumimoji="1" lang="en-US" altLang="ja-JP" dirty="0" smtClean="0"/>
              <a:t>(T</a:t>
            </a:r>
            <a:r>
              <a:rPr kumimoji="1" lang="ja-JP" altLang="en-US" dirty="0" smtClean="0"/>
              <a:t>／</a:t>
            </a:r>
            <a:r>
              <a:rPr kumimoji="1" lang="en-US" altLang="ja-JP" dirty="0" smtClean="0"/>
              <a:t>X)                    (&lt;</a:t>
            </a:r>
            <a:r>
              <a:rPr kumimoji="1" lang="en-US" altLang="ja-JP" b="1" dirty="0" smtClean="0"/>
              <a:t>T</a:t>
            </a:r>
            <a:r>
              <a:rPr kumimoji="1" lang="en-US" altLang="ja-JP" dirty="0" smtClean="0"/>
              <a:t>)</a:t>
            </a:r>
          </a:p>
          <a:p>
            <a:r>
              <a:rPr lang="ja-JP" altLang="en-US" dirty="0" smtClean="0"/>
              <a:t>代入</a:t>
            </a:r>
            <a:r>
              <a:rPr lang="en-US" altLang="ja-JP" dirty="0" smtClean="0"/>
              <a:t>(functional substitution)</a:t>
            </a:r>
          </a:p>
          <a:p>
            <a:pPr lvl="1"/>
            <a:r>
              <a:rPr kumimoji="1" lang="en-US" altLang="ja-JP" dirty="0" smtClean="0"/>
              <a:t>(X</a:t>
            </a:r>
            <a:r>
              <a:rPr kumimoji="1" lang="ja-JP" altLang="en-US" dirty="0" smtClean="0"/>
              <a:t>／</a:t>
            </a:r>
            <a:r>
              <a:rPr kumimoji="1" lang="en-US" altLang="ja-JP" dirty="0" smtClean="0"/>
              <a:t>Y)</a:t>
            </a:r>
            <a:r>
              <a:rPr kumimoji="1" lang="ja-JP" altLang="en-US" dirty="0" smtClean="0"/>
              <a:t>／</a:t>
            </a:r>
            <a:r>
              <a:rPr lang="en-US" altLang="ja-JP" dirty="0" smtClean="0"/>
              <a:t>Z </a:t>
            </a:r>
            <a:r>
              <a:rPr lang="ja-JP" altLang="en-US" dirty="0" smtClean="0"/>
              <a:t>   </a:t>
            </a:r>
            <a:r>
              <a:rPr lang="en-US" altLang="ja-JP" dirty="0" smtClean="0"/>
              <a:t>Y</a:t>
            </a:r>
            <a:r>
              <a:rPr lang="ja-JP" altLang="en-US" dirty="0" smtClean="0"/>
              <a:t>／</a:t>
            </a:r>
            <a:r>
              <a:rPr lang="en-US" altLang="ja-JP" dirty="0" smtClean="0"/>
              <a:t>Z</a:t>
            </a:r>
            <a:r>
              <a:rPr lang="ja-JP" altLang="en-US" dirty="0" smtClean="0"/>
              <a:t>  ⇒ </a:t>
            </a:r>
            <a:r>
              <a:rPr lang="en-US" altLang="ja-JP" dirty="0" smtClean="0"/>
              <a:t>X</a:t>
            </a:r>
            <a:r>
              <a:rPr lang="ja-JP" altLang="en-US" dirty="0" smtClean="0"/>
              <a:t>／</a:t>
            </a:r>
            <a:r>
              <a:rPr lang="en-US" altLang="ja-JP" dirty="0" smtClean="0"/>
              <a:t>Z  (&gt;</a:t>
            </a:r>
            <a:r>
              <a:rPr lang="en-US" altLang="ja-JP" b="1" dirty="0" smtClean="0"/>
              <a:t>S</a:t>
            </a:r>
            <a:r>
              <a:rPr lang="en-US" altLang="ja-JP" dirty="0" smtClean="0"/>
              <a:t>)</a:t>
            </a:r>
          </a:p>
          <a:p>
            <a:pPr lvl="1"/>
            <a:r>
              <a:rPr kumimoji="1" lang="en-US" altLang="ja-JP" dirty="0" smtClean="0"/>
              <a:t>(X</a:t>
            </a:r>
            <a:r>
              <a:rPr kumimoji="1" lang="ja-JP" altLang="en-US" dirty="0" smtClean="0"/>
              <a:t>／</a:t>
            </a:r>
            <a:r>
              <a:rPr kumimoji="1" lang="en-US" altLang="ja-JP" dirty="0" smtClean="0"/>
              <a:t>Y)</a:t>
            </a:r>
            <a:r>
              <a:rPr kumimoji="1" lang="ja-JP" altLang="en-US" dirty="0" smtClean="0"/>
              <a:t>＼</a:t>
            </a:r>
            <a:r>
              <a:rPr kumimoji="1" lang="en-US" altLang="ja-JP" dirty="0" smtClean="0"/>
              <a:t>Z    Y</a:t>
            </a:r>
            <a:r>
              <a:rPr kumimoji="1" lang="ja-JP" altLang="en-US" dirty="0" smtClean="0"/>
              <a:t>＼</a:t>
            </a:r>
            <a:r>
              <a:rPr kumimoji="1" lang="en-US" altLang="ja-JP" dirty="0" smtClean="0"/>
              <a:t>Z  </a:t>
            </a:r>
            <a:r>
              <a:rPr kumimoji="1" lang="ja-JP" altLang="en-US" dirty="0" smtClean="0"/>
              <a:t>⇒ </a:t>
            </a:r>
            <a:r>
              <a:rPr kumimoji="1" lang="en-US" altLang="ja-JP" dirty="0" smtClean="0"/>
              <a:t>X</a:t>
            </a:r>
            <a:r>
              <a:rPr kumimoji="1" lang="ja-JP" altLang="en-US" dirty="0" smtClean="0"/>
              <a:t>＼</a:t>
            </a:r>
            <a:r>
              <a:rPr kumimoji="1" lang="en-US" altLang="ja-JP" dirty="0" smtClean="0"/>
              <a:t>Z  (&gt;</a:t>
            </a:r>
            <a:r>
              <a:rPr kumimoji="1" lang="en-US" altLang="ja-JP" b="1" dirty="0" err="1" smtClean="0"/>
              <a:t>S</a:t>
            </a:r>
            <a:r>
              <a:rPr kumimoji="1" lang="en-US" altLang="ja-JP" dirty="0" err="1" smtClean="0"/>
              <a:t>x</a:t>
            </a:r>
            <a:r>
              <a:rPr kumimoji="1" lang="en-US" altLang="ja-JP" dirty="0" smtClean="0"/>
              <a:t>)</a:t>
            </a:r>
          </a:p>
          <a:p>
            <a:pPr lvl="1"/>
            <a:r>
              <a:rPr kumimoji="1" lang="en-US" altLang="ja-JP" dirty="0" smtClean="0"/>
              <a:t>Y</a:t>
            </a:r>
            <a:r>
              <a:rPr kumimoji="1" lang="ja-JP" altLang="en-US" dirty="0" smtClean="0"/>
              <a:t>＼</a:t>
            </a:r>
            <a:r>
              <a:rPr kumimoji="1" lang="en-US" altLang="ja-JP" dirty="0" smtClean="0"/>
              <a:t>Z    (X</a:t>
            </a:r>
            <a:r>
              <a:rPr kumimoji="1" lang="ja-JP" altLang="en-US" dirty="0" smtClean="0"/>
              <a:t>＼</a:t>
            </a:r>
            <a:r>
              <a:rPr kumimoji="1" lang="en-US" altLang="ja-JP" dirty="0" smtClean="0"/>
              <a:t>Y)</a:t>
            </a:r>
            <a:r>
              <a:rPr kumimoji="1" lang="ja-JP" altLang="en-US" dirty="0" smtClean="0"/>
              <a:t>＼</a:t>
            </a:r>
            <a:r>
              <a:rPr kumimoji="1" lang="en-US" altLang="ja-JP" dirty="0" smtClean="0"/>
              <a:t>Z </a:t>
            </a:r>
            <a:r>
              <a:rPr kumimoji="1" lang="ja-JP" altLang="en-US" dirty="0" smtClean="0"/>
              <a:t> ⇒ </a:t>
            </a:r>
            <a:r>
              <a:rPr kumimoji="1" lang="en-US" altLang="ja-JP" dirty="0" smtClean="0"/>
              <a:t>X</a:t>
            </a:r>
            <a:r>
              <a:rPr kumimoji="1" lang="ja-JP" altLang="en-US" dirty="0" smtClean="0"/>
              <a:t>＼</a:t>
            </a:r>
            <a:r>
              <a:rPr kumimoji="1" lang="en-US" altLang="ja-JP" dirty="0" smtClean="0"/>
              <a:t>Z  (&lt;</a:t>
            </a:r>
            <a:r>
              <a:rPr kumimoji="1" lang="en-US" altLang="ja-JP" b="1" dirty="0" smtClean="0"/>
              <a:t>S</a:t>
            </a:r>
            <a:r>
              <a:rPr kumimoji="1" lang="en-US" altLang="ja-JP" dirty="0" smtClean="0"/>
              <a:t>)</a:t>
            </a:r>
          </a:p>
          <a:p>
            <a:pPr lvl="1"/>
            <a:r>
              <a:rPr kumimoji="1" lang="en-US" altLang="ja-JP" dirty="0" smtClean="0"/>
              <a:t>Y</a:t>
            </a:r>
            <a:r>
              <a:rPr kumimoji="1" lang="ja-JP" altLang="en-US" dirty="0" smtClean="0"/>
              <a:t>／</a:t>
            </a:r>
            <a:r>
              <a:rPr kumimoji="1" lang="en-US" altLang="ja-JP" dirty="0" smtClean="0"/>
              <a:t>Z    (X</a:t>
            </a:r>
            <a:r>
              <a:rPr kumimoji="1" lang="ja-JP" altLang="en-US" dirty="0" smtClean="0"/>
              <a:t>＼</a:t>
            </a:r>
            <a:r>
              <a:rPr kumimoji="1" lang="en-US" altLang="ja-JP" dirty="0" smtClean="0"/>
              <a:t>Y)</a:t>
            </a:r>
            <a:r>
              <a:rPr kumimoji="1" lang="ja-JP" altLang="en-US" dirty="0" smtClean="0"/>
              <a:t>／</a:t>
            </a:r>
            <a:r>
              <a:rPr kumimoji="1" lang="en-US" altLang="ja-JP" dirty="0" smtClean="0"/>
              <a:t>Z </a:t>
            </a:r>
            <a:r>
              <a:rPr kumimoji="1" lang="ja-JP" altLang="en-US" dirty="0" smtClean="0"/>
              <a:t> ⇒ </a:t>
            </a:r>
            <a:r>
              <a:rPr kumimoji="1" lang="en-US" altLang="ja-JP" dirty="0" smtClean="0"/>
              <a:t>X</a:t>
            </a:r>
            <a:r>
              <a:rPr kumimoji="1" lang="ja-JP" altLang="en-US" dirty="0" smtClean="0"/>
              <a:t>／</a:t>
            </a:r>
            <a:r>
              <a:rPr kumimoji="1" lang="en-US" altLang="ja-JP" dirty="0" smtClean="0"/>
              <a:t>Z  (&lt;</a:t>
            </a:r>
            <a:r>
              <a:rPr kumimoji="1" lang="en-US" altLang="ja-JP" b="1" dirty="0" err="1" smtClean="0"/>
              <a:t>S</a:t>
            </a:r>
            <a:r>
              <a:rPr kumimoji="1" lang="en-US" altLang="ja-JP" dirty="0" err="1" smtClean="0"/>
              <a:t>x</a:t>
            </a:r>
            <a:r>
              <a:rPr kumimoji="1" lang="en-US" altLang="ja-JP" dirty="0" smtClean="0"/>
              <a:t>)</a:t>
            </a:r>
            <a:endParaRPr kumimoji="1" lang="ja-JP" altLang="en-US" dirty="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20</a:t>
            </a:fld>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擬似的曖昧性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擬似的曖昧性 </a:t>
            </a:r>
            <a:r>
              <a:rPr kumimoji="1" lang="en-US" altLang="ja-JP" dirty="0" smtClean="0"/>
              <a:t>(spurious ambiguity)</a:t>
            </a:r>
          </a:p>
          <a:p>
            <a:pPr lvl="1"/>
            <a:r>
              <a:rPr kumimoji="1" lang="ja-JP" altLang="en-US" dirty="0" smtClean="0"/>
              <a:t>このような統語構造の順番を無視するような構造をつくると、同じ文に対して可能な解析が爆発的に増えてしまう</a:t>
            </a:r>
            <a:endParaRPr kumimoji="1" lang="en-US" altLang="ja-JP" dirty="0" smtClean="0"/>
          </a:p>
          <a:p>
            <a:pPr lvl="1"/>
            <a:r>
              <a:rPr lang="ja-JP" altLang="en-US" dirty="0" smtClean="0"/>
              <a:t>特に型繰り上げを使うと、無限に生成できてしまう</a:t>
            </a:r>
            <a:endParaRPr kumimoji="1" lang="ja-JP" altLang="en-US" dirty="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21</a:t>
            </a:fld>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擬似的曖昧性</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Anna married Manny</a:t>
            </a:r>
            <a:r>
              <a:rPr kumimoji="1" lang="ja-JP" altLang="en-US" dirty="0" smtClean="0"/>
              <a:t>に対する普通の解析</a:t>
            </a:r>
            <a:endParaRPr kumimoji="1" lang="en-US" altLang="ja-JP" dirty="0" smtClean="0"/>
          </a:p>
          <a:p>
            <a:pPr>
              <a:buNone/>
            </a:pPr>
            <a:r>
              <a:rPr lang="ja-JP" altLang="en-US" dirty="0" smtClean="0"/>
              <a:t>   </a:t>
            </a:r>
            <a:r>
              <a:rPr kumimoji="1" lang="en-US" altLang="ja-JP" dirty="0" smtClean="0"/>
              <a:t>Anna                 married                 Manny</a:t>
            </a:r>
          </a:p>
          <a:p>
            <a:pPr>
              <a:buNone/>
            </a:pPr>
            <a:r>
              <a:rPr lang="en-US" altLang="ja-JP" dirty="0" smtClean="0"/>
              <a:t>     </a:t>
            </a:r>
            <a:r>
              <a:rPr lang="en-US" altLang="ja-JP" sz="2000" dirty="0" smtClean="0"/>
              <a:t>NP: </a:t>
            </a:r>
            <a:r>
              <a:rPr lang="en-US" altLang="ja-JP" sz="2000" dirty="0" err="1" smtClean="0"/>
              <a:t>anna</a:t>
            </a: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 </a:t>
            </a:r>
            <a:r>
              <a:rPr lang="ja-JP" altLang="en-US" sz="2000" dirty="0" smtClean="0"/>
              <a:t> </a:t>
            </a:r>
            <a:r>
              <a:rPr lang="en-US" altLang="ja-JP" sz="2000" dirty="0" err="1" smtClean="0"/>
              <a:t>λx.λy.marry</a:t>
            </a:r>
            <a:r>
              <a:rPr lang="en-US" altLang="ja-JP" sz="2000" dirty="0" smtClean="0"/>
              <a:t>’ x y            NP: </a:t>
            </a:r>
            <a:r>
              <a:rPr lang="en-US" altLang="ja-JP" sz="2000" dirty="0" err="1" smtClean="0"/>
              <a:t>manny</a:t>
            </a:r>
            <a:r>
              <a:rPr lang="en-US" altLang="ja-JP" sz="2000" dirty="0" smtClean="0"/>
              <a:t>’</a:t>
            </a:r>
          </a:p>
          <a:p>
            <a:pPr>
              <a:buNone/>
            </a:pPr>
            <a:r>
              <a:rPr kumimoji="1" lang="en-US" altLang="ja-JP" sz="2000" dirty="0" smtClean="0"/>
              <a:t>                                    S</a:t>
            </a:r>
            <a:r>
              <a:rPr kumimoji="1" lang="ja-JP" altLang="en-US" sz="2000" dirty="0" smtClean="0"/>
              <a:t>＼</a:t>
            </a:r>
            <a:r>
              <a:rPr kumimoji="1" lang="en-US" altLang="ja-JP" sz="2000" dirty="0" smtClean="0"/>
              <a:t>NP:</a:t>
            </a:r>
            <a:r>
              <a:rPr kumimoji="1" lang="ja-JP" altLang="en-US" sz="2000" dirty="0" smtClean="0"/>
              <a:t> </a:t>
            </a:r>
            <a:r>
              <a:rPr kumimoji="1" lang="en-US" altLang="ja-JP" sz="2000" dirty="0" err="1" smtClean="0"/>
              <a:t>λy.marry</a:t>
            </a:r>
            <a:r>
              <a:rPr kumimoji="1" lang="en-US" altLang="ja-JP" sz="2000" dirty="0" smtClean="0"/>
              <a:t>’  </a:t>
            </a:r>
            <a:r>
              <a:rPr kumimoji="1" lang="en-US" altLang="ja-JP" sz="2000" dirty="0" err="1" smtClean="0"/>
              <a:t>manny</a:t>
            </a:r>
            <a:r>
              <a:rPr kumimoji="1" lang="en-US" altLang="ja-JP" sz="2000" dirty="0" smtClean="0"/>
              <a:t>’ y</a:t>
            </a:r>
          </a:p>
          <a:p>
            <a:pPr>
              <a:buNone/>
            </a:pPr>
            <a:r>
              <a:rPr lang="en-US" altLang="ja-JP" sz="2000" dirty="0" smtClean="0"/>
              <a:t>                           S:</a:t>
            </a:r>
            <a:r>
              <a:rPr lang="ja-JP" altLang="en-US" sz="2000" dirty="0" smtClean="0"/>
              <a:t> </a:t>
            </a:r>
            <a:r>
              <a:rPr lang="en-US" altLang="ja-JP" sz="2000" dirty="0" smtClean="0"/>
              <a:t>marry’ </a:t>
            </a:r>
            <a:r>
              <a:rPr lang="en-US" altLang="ja-JP" sz="2000" dirty="0" err="1" smtClean="0"/>
              <a:t>manny</a:t>
            </a:r>
            <a:r>
              <a:rPr lang="en-US" altLang="ja-JP" sz="2000" dirty="0" smtClean="0"/>
              <a:t>’ </a:t>
            </a:r>
            <a:r>
              <a:rPr lang="en-US" altLang="ja-JP" sz="2000" dirty="0" err="1" smtClean="0"/>
              <a:t>anna</a:t>
            </a:r>
            <a:r>
              <a:rPr lang="en-US" altLang="ja-JP" sz="2000" dirty="0" smtClean="0"/>
              <a:t>’</a:t>
            </a:r>
            <a:endParaRPr kumimoji="1" lang="ja-JP" altLang="en-US" sz="2000" dirty="0"/>
          </a:p>
        </p:txBody>
      </p:sp>
      <p:sp>
        <p:nvSpPr>
          <p:cNvPr id="4" name="テキスト ボックス 3"/>
          <p:cNvSpPr txBox="1"/>
          <p:nvPr/>
        </p:nvSpPr>
        <p:spPr>
          <a:xfrm>
            <a:off x="7929586" y="2973482"/>
            <a:ext cx="373820" cy="369332"/>
          </a:xfrm>
          <a:prstGeom prst="rect">
            <a:avLst/>
          </a:prstGeom>
          <a:noFill/>
        </p:spPr>
        <p:txBody>
          <a:bodyPr wrap="none" rtlCol="0">
            <a:spAutoFit/>
          </a:bodyPr>
          <a:lstStyle/>
          <a:p>
            <a:r>
              <a:rPr kumimoji="1" lang="en-US" altLang="ja-JP" dirty="0" smtClean="0"/>
              <a:t>&gt;</a:t>
            </a:r>
            <a:endParaRPr kumimoji="1" lang="ja-JP" altLang="en-US" b="1" dirty="0"/>
          </a:p>
        </p:txBody>
      </p:sp>
      <p:cxnSp>
        <p:nvCxnSpPr>
          <p:cNvPr id="5" name="直線コネクタ 4"/>
          <p:cNvCxnSpPr/>
          <p:nvPr/>
        </p:nvCxnSpPr>
        <p:spPr bwMode="auto">
          <a:xfrm>
            <a:off x="642910" y="2687730"/>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6" name="直線コネクタ 5"/>
          <p:cNvCxnSpPr/>
          <p:nvPr/>
        </p:nvCxnSpPr>
        <p:spPr bwMode="auto">
          <a:xfrm>
            <a:off x="2571736" y="2687730"/>
            <a:ext cx="3429024" cy="2689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7" name="直線コネクタ 6"/>
          <p:cNvCxnSpPr/>
          <p:nvPr/>
        </p:nvCxnSpPr>
        <p:spPr bwMode="auto">
          <a:xfrm>
            <a:off x="6715140" y="2714620"/>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8" name="直線コネクタ 7"/>
          <p:cNvCxnSpPr/>
          <p:nvPr/>
        </p:nvCxnSpPr>
        <p:spPr bwMode="auto">
          <a:xfrm>
            <a:off x="2428860" y="3187796"/>
            <a:ext cx="550072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0" name="直線コネクタ 9"/>
          <p:cNvCxnSpPr/>
          <p:nvPr/>
        </p:nvCxnSpPr>
        <p:spPr bwMode="auto">
          <a:xfrm>
            <a:off x="857224" y="3616424"/>
            <a:ext cx="5143536"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2" name="テキスト ボックス 11"/>
          <p:cNvSpPr txBox="1"/>
          <p:nvPr/>
        </p:nvSpPr>
        <p:spPr>
          <a:xfrm>
            <a:off x="5971264" y="3416858"/>
            <a:ext cx="373820" cy="369332"/>
          </a:xfrm>
          <a:prstGeom prst="rect">
            <a:avLst/>
          </a:prstGeom>
          <a:noFill/>
        </p:spPr>
        <p:txBody>
          <a:bodyPr wrap="none" rtlCol="0">
            <a:spAutoFit/>
          </a:bodyPr>
          <a:lstStyle/>
          <a:p>
            <a:r>
              <a:rPr kumimoji="1" lang="en-US" altLang="ja-JP" dirty="0" smtClean="0"/>
              <a:t>&lt;</a:t>
            </a:r>
            <a:endParaRPr kumimoji="1" lang="ja-JP" altLang="en-US" b="1" dirty="0"/>
          </a:p>
        </p:txBody>
      </p:sp>
      <p:sp>
        <p:nvSpPr>
          <p:cNvPr id="11" name="スライド番号プレースホルダ 10"/>
          <p:cNvSpPr>
            <a:spLocks noGrp="1"/>
          </p:cNvSpPr>
          <p:nvPr>
            <p:ph type="sldNum" sz="quarter" idx="4"/>
          </p:nvPr>
        </p:nvSpPr>
        <p:spPr/>
        <p:txBody>
          <a:bodyPr/>
          <a:lstStyle/>
          <a:p>
            <a:fld id="{C8294C36-1B4E-447A-97E3-A25A15274B2D}" type="slidenum">
              <a:rPr lang="ja-JP" altLang="en-US" smtClean="0"/>
              <a:pPr/>
              <a:t>22</a:t>
            </a:fld>
            <a:endParaRPr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擬似的曖昧性</a:t>
            </a:r>
            <a:endParaRPr kumimoji="1" lang="ja-JP" altLang="en-US" dirty="0"/>
          </a:p>
        </p:txBody>
      </p:sp>
      <p:sp>
        <p:nvSpPr>
          <p:cNvPr id="3" name="コンテンツ プレースホルダ 2"/>
          <p:cNvSpPr>
            <a:spLocks noGrp="1"/>
          </p:cNvSpPr>
          <p:nvPr>
            <p:ph idx="1"/>
          </p:nvPr>
        </p:nvSpPr>
        <p:spPr>
          <a:xfrm>
            <a:off x="0" y="1524000"/>
            <a:ext cx="9144000" cy="4038600"/>
          </a:xfrm>
        </p:spPr>
        <p:txBody>
          <a:bodyPr/>
          <a:lstStyle/>
          <a:p>
            <a:r>
              <a:rPr kumimoji="1" lang="ja-JP" altLang="en-US" dirty="0" smtClean="0"/>
              <a:t>その他の解析</a:t>
            </a:r>
            <a:r>
              <a:rPr lang="en-US" altLang="ja-JP" dirty="0" smtClean="0"/>
              <a:t>1</a:t>
            </a:r>
            <a:endParaRPr kumimoji="1" lang="en-US" altLang="ja-JP" dirty="0" smtClean="0"/>
          </a:p>
          <a:p>
            <a:pPr>
              <a:buNone/>
            </a:pPr>
            <a:r>
              <a:rPr lang="en-US" altLang="ja-JP" sz="2800" dirty="0" smtClean="0"/>
              <a:t>  Anna                        married                    Manny</a:t>
            </a:r>
          </a:p>
          <a:p>
            <a:pPr>
              <a:buNone/>
            </a:pPr>
            <a:r>
              <a:rPr lang="en-US" altLang="ja-JP" sz="2000" dirty="0" smtClean="0"/>
              <a:t> NP: </a:t>
            </a:r>
            <a:r>
              <a:rPr lang="en-US" altLang="ja-JP" sz="2000" dirty="0" err="1" smtClean="0"/>
              <a:t>anna</a:t>
            </a: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 </a:t>
            </a:r>
            <a:r>
              <a:rPr lang="ja-JP" altLang="en-US" sz="2000" dirty="0" smtClean="0"/>
              <a:t> </a:t>
            </a:r>
            <a:r>
              <a:rPr lang="en-US" altLang="ja-JP" sz="2000" dirty="0" err="1" smtClean="0"/>
              <a:t>λx.λy.marry</a:t>
            </a:r>
            <a:r>
              <a:rPr lang="en-US" altLang="ja-JP" sz="2000" dirty="0" smtClean="0"/>
              <a:t>’ x y            NP: </a:t>
            </a:r>
            <a:r>
              <a:rPr lang="en-US" altLang="ja-JP" sz="2000" dirty="0" err="1" smtClean="0"/>
              <a:t>manny</a:t>
            </a:r>
            <a:r>
              <a:rPr lang="en-US" altLang="ja-JP" sz="2000" dirty="0" smtClean="0"/>
              <a:t>’</a:t>
            </a:r>
          </a:p>
          <a:p>
            <a:pPr>
              <a:buNone/>
            </a:pPr>
            <a:r>
              <a:rPr lang="en-US" altLang="ja-JP" sz="2000" dirty="0" smtClean="0"/>
              <a:t>T</a:t>
            </a:r>
            <a:r>
              <a:rPr lang="ja-JP" altLang="en-US" sz="2000" dirty="0" smtClean="0"/>
              <a:t>／</a:t>
            </a:r>
            <a:r>
              <a:rPr lang="en-US" altLang="ja-JP" sz="2000" dirty="0" smtClean="0"/>
              <a:t>(T</a:t>
            </a:r>
            <a:r>
              <a:rPr lang="ja-JP" altLang="en-US" sz="2000" dirty="0" smtClean="0"/>
              <a:t>＼</a:t>
            </a:r>
            <a:r>
              <a:rPr lang="en-US" altLang="ja-JP" sz="2000" dirty="0" smtClean="0"/>
              <a:t>NP)                                                                           T</a:t>
            </a:r>
            <a:r>
              <a:rPr lang="ja-JP" altLang="en-US" sz="2000" dirty="0" smtClean="0"/>
              <a:t>＼</a:t>
            </a:r>
            <a:r>
              <a:rPr lang="en-US" altLang="ja-JP" sz="2000" dirty="0" smtClean="0"/>
              <a:t>(T</a:t>
            </a:r>
            <a:r>
              <a:rPr lang="ja-JP" altLang="en-US" sz="2000" dirty="0" smtClean="0"/>
              <a:t>／</a:t>
            </a:r>
            <a:r>
              <a:rPr lang="en-US" altLang="ja-JP" sz="2000" dirty="0" smtClean="0"/>
              <a:t>NP)</a:t>
            </a:r>
          </a:p>
          <a:p>
            <a:pPr>
              <a:buNone/>
            </a:pPr>
            <a:r>
              <a:rPr lang="ja-JP" altLang="en-US" sz="2000" dirty="0" smtClean="0"/>
              <a:t>：</a:t>
            </a:r>
            <a:r>
              <a:rPr lang="en-US" altLang="ja-JP" sz="2000" dirty="0" err="1" smtClean="0"/>
              <a:t>λp.p</a:t>
            </a:r>
            <a:r>
              <a:rPr lang="en-US" altLang="ja-JP" sz="2000" dirty="0" smtClean="0"/>
              <a:t> </a:t>
            </a:r>
            <a:r>
              <a:rPr lang="en-US" altLang="ja-JP" sz="2000" dirty="0" err="1" smtClean="0"/>
              <a:t>anna</a:t>
            </a:r>
            <a:r>
              <a:rPr lang="en-US" altLang="ja-JP" sz="2000" dirty="0" smtClean="0"/>
              <a:t>’                                                                           :</a:t>
            </a:r>
            <a:r>
              <a:rPr lang="en-US" altLang="ja-JP" sz="2000" dirty="0" err="1" smtClean="0"/>
              <a:t>λq.q</a:t>
            </a:r>
            <a:r>
              <a:rPr lang="en-US" altLang="ja-JP" sz="2000" dirty="0" smtClean="0"/>
              <a:t> </a:t>
            </a:r>
            <a:r>
              <a:rPr lang="en-US" altLang="ja-JP" sz="2000" dirty="0" err="1" smtClean="0"/>
              <a:t>manny</a:t>
            </a:r>
            <a:r>
              <a:rPr lang="en-US" altLang="ja-JP" sz="2000" dirty="0" smtClean="0"/>
              <a:t>’</a:t>
            </a:r>
          </a:p>
          <a:p>
            <a:pPr>
              <a:buNone/>
            </a:pPr>
            <a:r>
              <a:rPr lang="en-US" altLang="ja-JP" sz="2000" dirty="0" smtClean="0"/>
              <a:t>                                                            S</a:t>
            </a:r>
            <a:r>
              <a:rPr lang="ja-JP" altLang="en-US" sz="2000" dirty="0" smtClean="0"/>
              <a:t>＼</a:t>
            </a:r>
            <a:r>
              <a:rPr lang="en-US" altLang="ja-JP" sz="2000" dirty="0" smtClean="0"/>
              <a:t>NP: </a:t>
            </a:r>
            <a:r>
              <a:rPr lang="ja-JP" altLang="en-US" sz="2000" dirty="0" smtClean="0"/>
              <a:t> </a:t>
            </a:r>
            <a:r>
              <a:rPr lang="en-US" altLang="ja-JP" sz="2000" dirty="0" err="1" smtClean="0"/>
              <a:t>λy.marry</a:t>
            </a:r>
            <a:r>
              <a:rPr lang="en-US" altLang="ja-JP" sz="2000" dirty="0" smtClean="0"/>
              <a:t>’ </a:t>
            </a:r>
            <a:r>
              <a:rPr lang="en-US" altLang="ja-JP" sz="2000" dirty="0" err="1" smtClean="0"/>
              <a:t>manny</a:t>
            </a:r>
            <a:r>
              <a:rPr lang="en-US" altLang="ja-JP" sz="2000" dirty="0" smtClean="0"/>
              <a:t>’ y</a:t>
            </a:r>
          </a:p>
          <a:p>
            <a:pPr>
              <a:buNone/>
            </a:pPr>
            <a:r>
              <a:rPr lang="en-US" altLang="ja-JP" sz="2000" dirty="0" smtClean="0"/>
              <a:t>                                          S:</a:t>
            </a:r>
            <a:r>
              <a:rPr lang="ja-JP" altLang="en-US" sz="2000" dirty="0" smtClean="0"/>
              <a:t> </a:t>
            </a:r>
            <a:r>
              <a:rPr lang="en-US" altLang="ja-JP" sz="2000" dirty="0" smtClean="0"/>
              <a:t>marry’ </a:t>
            </a:r>
            <a:r>
              <a:rPr lang="en-US" altLang="ja-JP" sz="2000" dirty="0" err="1" smtClean="0"/>
              <a:t>manny</a:t>
            </a:r>
            <a:r>
              <a:rPr lang="en-US" altLang="ja-JP" sz="2000" dirty="0" smtClean="0"/>
              <a:t>’ </a:t>
            </a:r>
            <a:r>
              <a:rPr lang="en-US" altLang="ja-JP" sz="2000" dirty="0" err="1" smtClean="0"/>
              <a:t>anna</a:t>
            </a:r>
            <a:r>
              <a:rPr lang="en-US" altLang="ja-JP" sz="2000" dirty="0" smtClean="0"/>
              <a:t>’</a:t>
            </a:r>
            <a:endParaRPr lang="ja-JP" altLang="en-US" sz="2000" dirty="0" smtClean="0"/>
          </a:p>
          <a:p>
            <a:endParaRPr kumimoji="1" lang="ja-JP" altLang="en-US" sz="2000" dirty="0"/>
          </a:p>
        </p:txBody>
      </p:sp>
      <p:sp>
        <p:nvSpPr>
          <p:cNvPr id="4" name="テキスト ボックス 3"/>
          <p:cNvSpPr txBox="1"/>
          <p:nvPr/>
        </p:nvSpPr>
        <p:spPr>
          <a:xfrm>
            <a:off x="7643834" y="2857496"/>
            <a:ext cx="530915" cy="369332"/>
          </a:xfrm>
          <a:prstGeom prst="rect">
            <a:avLst/>
          </a:prstGeom>
          <a:noFill/>
        </p:spPr>
        <p:txBody>
          <a:bodyPr wrap="none" rtlCol="0">
            <a:spAutoFit/>
          </a:bodyPr>
          <a:lstStyle/>
          <a:p>
            <a:r>
              <a:rPr kumimoji="1" lang="en-US" altLang="ja-JP" dirty="0" smtClean="0"/>
              <a:t>&lt;</a:t>
            </a:r>
            <a:r>
              <a:rPr kumimoji="1" lang="en-US" altLang="ja-JP" b="1" dirty="0" smtClean="0"/>
              <a:t>T</a:t>
            </a:r>
            <a:endParaRPr kumimoji="1" lang="ja-JP" altLang="en-US" b="1" dirty="0"/>
          </a:p>
        </p:txBody>
      </p:sp>
      <p:cxnSp>
        <p:nvCxnSpPr>
          <p:cNvPr id="5" name="直線コネクタ 4"/>
          <p:cNvCxnSpPr/>
          <p:nvPr/>
        </p:nvCxnSpPr>
        <p:spPr bwMode="auto">
          <a:xfrm>
            <a:off x="214282" y="2571744"/>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6" name="直線コネクタ 5"/>
          <p:cNvCxnSpPr/>
          <p:nvPr/>
        </p:nvCxnSpPr>
        <p:spPr bwMode="auto">
          <a:xfrm>
            <a:off x="2143108" y="2571744"/>
            <a:ext cx="3429024" cy="2689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7" name="直線コネクタ 6"/>
          <p:cNvCxnSpPr/>
          <p:nvPr/>
        </p:nvCxnSpPr>
        <p:spPr bwMode="auto">
          <a:xfrm>
            <a:off x="6286512" y="2598634"/>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8" name="直線コネクタ 7"/>
          <p:cNvCxnSpPr/>
          <p:nvPr/>
        </p:nvCxnSpPr>
        <p:spPr bwMode="auto">
          <a:xfrm>
            <a:off x="6143636" y="3000372"/>
            <a:ext cx="150019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9" name="直線コネクタ 8"/>
          <p:cNvCxnSpPr/>
          <p:nvPr/>
        </p:nvCxnSpPr>
        <p:spPr bwMode="auto">
          <a:xfrm>
            <a:off x="214282" y="3000372"/>
            <a:ext cx="142876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0" name="テキスト ボックス 9"/>
          <p:cNvSpPr txBox="1"/>
          <p:nvPr/>
        </p:nvSpPr>
        <p:spPr>
          <a:xfrm>
            <a:off x="7643834" y="3429000"/>
            <a:ext cx="373820" cy="369332"/>
          </a:xfrm>
          <a:prstGeom prst="rect">
            <a:avLst/>
          </a:prstGeom>
          <a:noFill/>
        </p:spPr>
        <p:txBody>
          <a:bodyPr wrap="none" rtlCol="0">
            <a:spAutoFit/>
          </a:bodyPr>
          <a:lstStyle/>
          <a:p>
            <a:r>
              <a:rPr kumimoji="1" lang="en-US" altLang="ja-JP" dirty="0" smtClean="0"/>
              <a:t>&lt;</a:t>
            </a:r>
            <a:endParaRPr kumimoji="1" lang="ja-JP" altLang="en-US" b="1" dirty="0"/>
          </a:p>
        </p:txBody>
      </p:sp>
      <p:sp>
        <p:nvSpPr>
          <p:cNvPr id="13" name="テキスト ボックス 12"/>
          <p:cNvSpPr txBox="1"/>
          <p:nvPr/>
        </p:nvSpPr>
        <p:spPr>
          <a:xfrm>
            <a:off x="1588654" y="2815554"/>
            <a:ext cx="530915" cy="369332"/>
          </a:xfrm>
          <a:prstGeom prst="rect">
            <a:avLst/>
          </a:prstGeom>
          <a:noFill/>
        </p:spPr>
        <p:txBody>
          <a:bodyPr wrap="none" rtlCol="0">
            <a:spAutoFit/>
          </a:bodyPr>
          <a:lstStyle/>
          <a:p>
            <a:r>
              <a:rPr lang="en-US" altLang="ja-JP" dirty="0"/>
              <a:t>&gt;</a:t>
            </a:r>
            <a:r>
              <a:rPr kumimoji="1" lang="en-US" altLang="ja-JP" b="1" dirty="0" smtClean="0"/>
              <a:t>T</a:t>
            </a:r>
            <a:endParaRPr kumimoji="1" lang="ja-JP" altLang="en-US" b="1" dirty="0"/>
          </a:p>
        </p:txBody>
      </p:sp>
      <p:cxnSp>
        <p:nvCxnSpPr>
          <p:cNvPr id="14" name="直線コネクタ 13"/>
          <p:cNvCxnSpPr/>
          <p:nvPr/>
        </p:nvCxnSpPr>
        <p:spPr bwMode="auto">
          <a:xfrm>
            <a:off x="2071670" y="3643314"/>
            <a:ext cx="564360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6" name="直線コネクタ 15"/>
          <p:cNvCxnSpPr/>
          <p:nvPr/>
        </p:nvCxnSpPr>
        <p:spPr bwMode="auto">
          <a:xfrm>
            <a:off x="0" y="4084388"/>
            <a:ext cx="564360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7" name="テキスト ボックス 16"/>
          <p:cNvSpPr txBox="1"/>
          <p:nvPr/>
        </p:nvSpPr>
        <p:spPr>
          <a:xfrm>
            <a:off x="5572132" y="3914318"/>
            <a:ext cx="373820" cy="369332"/>
          </a:xfrm>
          <a:prstGeom prst="rect">
            <a:avLst/>
          </a:prstGeom>
          <a:noFill/>
        </p:spPr>
        <p:txBody>
          <a:bodyPr wrap="none" rtlCol="0">
            <a:spAutoFit/>
          </a:bodyPr>
          <a:lstStyle/>
          <a:p>
            <a:r>
              <a:rPr kumimoji="1" lang="en-US" altLang="ja-JP" dirty="0" smtClean="0"/>
              <a:t>&gt;</a:t>
            </a:r>
            <a:endParaRPr kumimoji="1" lang="ja-JP" altLang="en-US" b="1" dirty="0"/>
          </a:p>
        </p:txBody>
      </p:sp>
      <p:sp>
        <p:nvSpPr>
          <p:cNvPr id="15" name="スライド番号プレースホルダ 14"/>
          <p:cNvSpPr>
            <a:spLocks noGrp="1"/>
          </p:cNvSpPr>
          <p:nvPr>
            <p:ph type="sldNum" sz="quarter" idx="4"/>
          </p:nvPr>
        </p:nvSpPr>
        <p:spPr/>
        <p:txBody>
          <a:bodyPr/>
          <a:lstStyle/>
          <a:p>
            <a:fld id="{C8294C36-1B4E-447A-97E3-A25A15274B2D}" type="slidenum">
              <a:rPr lang="ja-JP" altLang="en-US" smtClean="0"/>
              <a:pPr/>
              <a:t>23</a:t>
            </a:fld>
            <a:endParaRPr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擬似的曖昧性</a:t>
            </a:r>
            <a:endParaRPr kumimoji="1" lang="ja-JP" altLang="en-US" dirty="0"/>
          </a:p>
        </p:txBody>
      </p:sp>
      <p:sp>
        <p:nvSpPr>
          <p:cNvPr id="3" name="コンテンツ プレースホルダ 2"/>
          <p:cNvSpPr>
            <a:spLocks noGrp="1"/>
          </p:cNvSpPr>
          <p:nvPr>
            <p:ph idx="1"/>
          </p:nvPr>
        </p:nvSpPr>
        <p:spPr>
          <a:xfrm>
            <a:off x="0" y="1524000"/>
            <a:ext cx="9144000" cy="4038600"/>
          </a:xfrm>
        </p:spPr>
        <p:txBody>
          <a:bodyPr/>
          <a:lstStyle/>
          <a:p>
            <a:r>
              <a:rPr kumimoji="1" lang="ja-JP" altLang="en-US" dirty="0" smtClean="0"/>
              <a:t>その他の解析</a:t>
            </a:r>
            <a:r>
              <a:rPr kumimoji="1" lang="en-US" altLang="ja-JP" dirty="0" smtClean="0"/>
              <a:t>2</a:t>
            </a:r>
          </a:p>
          <a:p>
            <a:pPr>
              <a:buNone/>
            </a:pPr>
            <a:r>
              <a:rPr lang="en-US" altLang="ja-JP" sz="2800" dirty="0" smtClean="0"/>
              <a:t>  Anna                        married                    Manny</a:t>
            </a:r>
          </a:p>
          <a:p>
            <a:pPr>
              <a:buNone/>
            </a:pPr>
            <a:r>
              <a:rPr lang="en-US" altLang="ja-JP" sz="2000" dirty="0" smtClean="0"/>
              <a:t> NP: </a:t>
            </a:r>
            <a:r>
              <a:rPr lang="en-US" altLang="ja-JP" sz="2000" dirty="0" err="1" smtClean="0"/>
              <a:t>anna</a:t>
            </a: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 </a:t>
            </a:r>
            <a:r>
              <a:rPr lang="ja-JP" altLang="en-US" sz="2000" dirty="0" smtClean="0"/>
              <a:t> </a:t>
            </a:r>
            <a:r>
              <a:rPr lang="en-US" altLang="ja-JP" sz="2000" dirty="0" err="1" smtClean="0"/>
              <a:t>λx.λy.marry</a:t>
            </a:r>
            <a:r>
              <a:rPr lang="en-US" altLang="ja-JP" sz="2000" dirty="0" smtClean="0"/>
              <a:t>’ x y            NP: </a:t>
            </a:r>
            <a:r>
              <a:rPr lang="en-US" altLang="ja-JP" sz="2000" dirty="0" err="1" smtClean="0"/>
              <a:t>manny</a:t>
            </a:r>
            <a:r>
              <a:rPr lang="en-US" altLang="ja-JP" sz="2000" dirty="0" smtClean="0"/>
              <a:t>’</a:t>
            </a:r>
          </a:p>
          <a:p>
            <a:pPr>
              <a:buNone/>
            </a:pPr>
            <a:r>
              <a:rPr lang="en-US" altLang="ja-JP" sz="2000" dirty="0" smtClean="0"/>
              <a:t>T</a:t>
            </a:r>
            <a:r>
              <a:rPr lang="ja-JP" altLang="en-US" sz="2000" dirty="0" smtClean="0"/>
              <a:t>／</a:t>
            </a:r>
            <a:r>
              <a:rPr lang="en-US" altLang="ja-JP" sz="2000" dirty="0" smtClean="0"/>
              <a:t>(T</a:t>
            </a:r>
            <a:r>
              <a:rPr lang="ja-JP" altLang="en-US" sz="2000" dirty="0" smtClean="0"/>
              <a:t>＼</a:t>
            </a:r>
            <a:r>
              <a:rPr lang="en-US" altLang="ja-JP" sz="2000" dirty="0" smtClean="0"/>
              <a:t>NP)                                                                           T</a:t>
            </a:r>
            <a:r>
              <a:rPr lang="ja-JP" altLang="en-US" sz="2000" dirty="0" smtClean="0"/>
              <a:t>＼</a:t>
            </a:r>
            <a:r>
              <a:rPr lang="en-US" altLang="ja-JP" sz="2000" dirty="0" smtClean="0"/>
              <a:t>(T</a:t>
            </a:r>
            <a:r>
              <a:rPr lang="ja-JP" altLang="en-US" sz="2000" dirty="0" smtClean="0"/>
              <a:t>／</a:t>
            </a:r>
            <a:r>
              <a:rPr lang="en-US" altLang="ja-JP" sz="2000" dirty="0" smtClean="0"/>
              <a:t>NP)</a:t>
            </a:r>
          </a:p>
          <a:p>
            <a:pPr>
              <a:buNone/>
            </a:pPr>
            <a:r>
              <a:rPr lang="ja-JP" altLang="en-US" sz="2000" dirty="0" smtClean="0"/>
              <a:t>：</a:t>
            </a:r>
            <a:r>
              <a:rPr lang="en-US" altLang="ja-JP" sz="2000" dirty="0" err="1" smtClean="0"/>
              <a:t>λp.p</a:t>
            </a:r>
            <a:r>
              <a:rPr lang="en-US" altLang="ja-JP" sz="2000" dirty="0" smtClean="0"/>
              <a:t> </a:t>
            </a:r>
            <a:r>
              <a:rPr lang="en-US" altLang="ja-JP" sz="2000" dirty="0" err="1" smtClean="0"/>
              <a:t>anna</a:t>
            </a:r>
            <a:r>
              <a:rPr lang="en-US" altLang="ja-JP" sz="2000" dirty="0" smtClean="0"/>
              <a:t>’                                                                           :</a:t>
            </a:r>
            <a:r>
              <a:rPr lang="en-US" altLang="ja-JP" sz="2000" dirty="0" err="1" smtClean="0"/>
              <a:t>λq.q</a:t>
            </a:r>
            <a:r>
              <a:rPr lang="en-US" altLang="ja-JP" sz="2000" dirty="0" smtClean="0"/>
              <a:t> </a:t>
            </a:r>
            <a:r>
              <a:rPr lang="en-US" altLang="ja-JP" sz="2000" dirty="0" err="1" smtClean="0"/>
              <a:t>manny</a:t>
            </a:r>
            <a:r>
              <a:rPr lang="en-US" altLang="ja-JP" sz="2000" dirty="0" smtClean="0"/>
              <a:t>’</a:t>
            </a:r>
          </a:p>
          <a:p>
            <a:pPr>
              <a:buNone/>
            </a:pPr>
            <a:r>
              <a:rPr lang="en-US" altLang="ja-JP" sz="2000" dirty="0" smtClean="0"/>
              <a:t>                         S</a:t>
            </a:r>
            <a:r>
              <a:rPr lang="ja-JP" altLang="en-US" sz="2000" dirty="0" smtClean="0"/>
              <a:t>／</a:t>
            </a:r>
            <a:r>
              <a:rPr lang="en-US" altLang="ja-JP" sz="2000" dirty="0" smtClean="0"/>
              <a:t>NP: </a:t>
            </a:r>
            <a:r>
              <a:rPr lang="ja-JP" altLang="en-US" sz="2000" dirty="0" smtClean="0"/>
              <a:t> </a:t>
            </a:r>
            <a:r>
              <a:rPr lang="en-US" altLang="ja-JP" sz="2000" dirty="0" err="1" smtClean="0"/>
              <a:t>λx.marry</a:t>
            </a:r>
            <a:r>
              <a:rPr lang="en-US" altLang="ja-JP" sz="2000" dirty="0" smtClean="0"/>
              <a:t>’ x </a:t>
            </a:r>
            <a:r>
              <a:rPr lang="en-US" altLang="ja-JP" sz="2000" dirty="0" err="1" smtClean="0"/>
              <a:t>anna</a:t>
            </a:r>
            <a:r>
              <a:rPr lang="en-US" altLang="ja-JP" sz="2000" dirty="0" smtClean="0"/>
              <a:t>’</a:t>
            </a:r>
          </a:p>
          <a:p>
            <a:pPr>
              <a:buNone/>
            </a:pPr>
            <a:r>
              <a:rPr lang="en-US" altLang="ja-JP" sz="2000" dirty="0" smtClean="0"/>
              <a:t>                                          S:</a:t>
            </a:r>
            <a:r>
              <a:rPr lang="ja-JP" altLang="en-US" sz="2000" dirty="0" smtClean="0"/>
              <a:t> </a:t>
            </a:r>
            <a:r>
              <a:rPr lang="en-US" altLang="ja-JP" sz="2000" dirty="0" smtClean="0"/>
              <a:t>marry’ </a:t>
            </a:r>
            <a:r>
              <a:rPr lang="en-US" altLang="ja-JP" sz="2000" dirty="0" err="1" smtClean="0"/>
              <a:t>manny</a:t>
            </a:r>
            <a:r>
              <a:rPr lang="en-US" altLang="ja-JP" sz="2000" dirty="0" smtClean="0"/>
              <a:t>’ </a:t>
            </a:r>
            <a:r>
              <a:rPr lang="en-US" altLang="ja-JP" sz="2000" dirty="0" err="1" smtClean="0"/>
              <a:t>anna</a:t>
            </a:r>
            <a:r>
              <a:rPr lang="en-US" altLang="ja-JP" sz="2000" dirty="0" smtClean="0"/>
              <a:t>’</a:t>
            </a:r>
            <a:endParaRPr lang="ja-JP" altLang="en-US" sz="2000" dirty="0" smtClean="0"/>
          </a:p>
          <a:p>
            <a:endParaRPr kumimoji="1" lang="ja-JP" altLang="en-US" sz="2000" dirty="0"/>
          </a:p>
        </p:txBody>
      </p:sp>
      <p:sp>
        <p:nvSpPr>
          <p:cNvPr id="4" name="テキスト ボックス 3"/>
          <p:cNvSpPr txBox="1"/>
          <p:nvPr/>
        </p:nvSpPr>
        <p:spPr>
          <a:xfrm>
            <a:off x="7643834" y="2857496"/>
            <a:ext cx="530915" cy="369332"/>
          </a:xfrm>
          <a:prstGeom prst="rect">
            <a:avLst/>
          </a:prstGeom>
          <a:noFill/>
        </p:spPr>
        <p:txBody>
          <a:bodyPr wrap="none" rtlCol="0">
            <a:spAutoFit/>
          </a:bodyPr>
          <a:lstStyle/>
          <a:p>
            <a:r>
              <a:rPr kumimoji="1" lang="en-US" altLang="ja-JP" dirty="0" smtClean="0"/>
              <a:t>&lt;</a:t>
            </a:r>
            <a:r>
              <a:rPr kumimoji="1" lang="en-US" altLang="ja-JP" b="1" dirty="0" smtClean="0"/>
              <a:t>T</a:t>
            </a:r>
            <a:endParaRPr kumimoji="1" lang="ja-JP" altLang="en-US" b="1" dirty="0"/>
          </a:p>
        </p:txBody>
      </p:sp>
      <p:cxnSp>
        <p:nvCxnSpPr>
          <p:cNvPr id="5" name="直線コネクタ 4"/>
          <p:cNvCxnSpPr/>
          <p:nvPr/>
        </p:nvCxnSpPr>
        <p:spPr bwMode="auto">
          <a:xfrm>
            <a:off x="214282" y="2571744"/>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6" name="直線コネクタ 5"/>
          <p:cNvCxnSpPr/>
          <p:nvPr/>
        </p:nvCxnSpPr>
        <p:spPr bwMode="auto">
          <a:xfrm>
            <a:off x="2143108" y="2571744"/>
            <a:ext cx="3429024" cy="2689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7" name="直線コネクタ 6"/>
          <p:cNvCxnSpPr/>
          <p:nvPr/>
        </p:nvCxnSpPr>
        <p:spPr bwMode="auto">
          <a:xfrm>
            <a:off x="6286512" y="2598634"/>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8" name="直線コネクタ 7"/>
          <p:cNvCxnSpPr/>
          <p:nvPr/>
        </p:nvCxnSpPr>
        <p:spPr bwMode="auto">
          <a:xfrm>
            <a:off x="6143636" y="3000372"/>
            <a:ext cx="1500198"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9" name="直線コネクタ 8"/>
          <p:cNvCxnSpPr/>
          <p:nvPr/>
        </p:nvCxnSpPr>
        <p:spPr bwMode="auto">
          <a:xfrm>
            <a:off x="214282" y="3000372"/>
            <a:ext cx="142876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0" name="テキスト ボックス 9"/>
          <p:cNvSpPr txBox="1"/>
          <p:nvPr/>
        </p:nvSpPr>
        <p:spPr>
          <a:xfrm>
            <a:off x="5774000" y="3443748"/>
            <a:ext cx="561372" cy="369332"/>
          </a:xfrm>
          <a:prstGeom prst="rect">
            <a:avLst/>
          </a:prstGeom>
          <a:noFill/>
        </p:spPr>
        <p:txBody>
          <a:bodyPr wrap="none" rtlCol="0">
            <a:spAutoFit/>
          </a:bodyPr>
          <a:lstStyle/>
          <a:p>
            <a:r>
              <a:rPr lang="en-US" altLang="ja-JP" dirty="0" smtClean="0"/>
              <a:t>&gt;</a:t>
            </a:r>
            <a:r>
              <a:rPr lang="en-US" altLang="ja-JP" b="1" dirty="0" smtClean="0"/>
              <a:t>B</a:t>
            </a:r>
            <a:endParaRPr kumimoji="1" lang="ja-JP" altLang="en-US" b="1" dirty="0"/>
          </a:p>
        </p:txBody>
      </p:sp>
      <p:sp>
        <p:nvSpPr>
          <p:cNvPr id="13" name="テキスト ボックス 12"/>
          <p:cNvSpPr txBox="1"/>
          <p:nvPr/>
        </p:nvSpPr>
        <p:spPr>
          <a:xfrm>
            <a:off x="1588654" y="2815554"/>
            <a:ext cx="530915" cy="369332"/>
          </a:xfrm>
          <a:prstGeom prst="rect">
            <a:avLst/>
          </a:prstGeom>
          <a:noFill/>
        </p:spPr>
        <p:txBody>
          <a:bodyPr wrap="none" rtlCol="0">
            <a:spAutoFit/>
          </a:bodyPr>
          <a:lstStyle/>
          <a:p>
            <a:r>
              <a:rPr lang="en-US" altLang="ja-JP" dirty="0"/>
              <a:t>&gt;</a:t>
            </a:r>
            <a:r>
              <a:rPr kumimoji="1" lang="en-US" altLang="ja-JP" b="1" dirty="0" smtClean="0"/>
              <a:t>T</a:t>
            </a:r>
            <a:endParaRPr kumimoji="1" lang="ja-JP" altLang="en-US" b="1" dirty="0"/>
          </a:p>
        </p:txBody>
      </p:sp>
      <p:cxnSp>
        <p:nvCxnSpPr>
          <p:cNvPr id="14" name="直線コネクタ 13"/>
          <p:cNvCxnSpPr/>
          <p:nvPr/>
        </p:nvCxnSpPr>
        <p:spPr bwMode="auto">
          <a:xfrm>
            <a:off x="214282" y="3643314"/>
            <a:ext cx="564360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6" name="直線コネクタ 15"/>
          <p:cNvCxnSpPr/>
          <p:nvPr/>
        </p:nvCxnSpPr>
        <p:spPr bwMode="auto">
          <a:xfrm flipV="1">
            <a:off x="1643042" y="4071942"/>
            <a:ext cx="6000792" cy="12446"/>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7" name="テキスト ボックス 16"/>
          <p:cNvSpPr txBox="1"/>
          <p:nvPr/>
        </p:nvSpPr>
        <p:spPr>
          <a:xfrm>
            <a:off x="7715272" y="3857628"/>
            <a:ext cx="385042" cy="369332"/>
          </a:xfrm>
          <a:prstGeom prst="rect">
            <a:avLst/>
          </a:prstGeom>
          <a:noFill/>
        </p:spPr>
        <p:txBody>
          <a:bodyPr wrap="none" rtlCol="0">
            <a:spAutoFit/>
          </a:bodyPr>
          <a:lstStyle/>
          <a:p>
            <a:r>
              <a:rPr lang="en-US" altLang="ja-JP" dirty="0" smtClean="0"/>
              <a:t>&lt;</a:t>
            </a:r>
            <a:endParaRPr kumimoji="1" lang="ja-JP" altLang="en-US" dirty="0"/>
          </a:p>
        </p:txBody>
      </p:sp>
      <p:sp>
        <p:nvSpPr>
          <p:cNvPr id="15" name="スライド番号プレースホルダ 14"/>
          <p:cNvSpPr>
            <a:spLocks noGrp="1"/>
          </p:cNvSpPr>
          <p:nvPr>
            <p:ph type="sldNum" sz="quarter" idx="4"/>
          </p:nvPr>
        </p:nvSpPr>
        <p:spPr/>
        <p:txBody>
          <a:bodyPr/>
          <a:lstStyle/>
          <a:p>
            <a:fld id="{C8294C36-1B4E-447A-97E3-A25A15274B2D}" type="slidenum">
              <a:rPr lang="ja-JP" altLang="en-US" smtClean="0"/>
              <a:pPr/>
              <a:t>24</a:t>
            </a:fld>
            <a:endParaRPr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擬似的曖昧性</a:t>
            </a:r>
            <a:endParaRPr kumimoji="1" lang="ja-JP" altLang="en-US" dirty="0"/>
          </a:p>
        </p:txBody>
      </p:sp>
      <p:sp>
        <p:nvSpPr>
          <p:cNvPr id="3" name="コンテンツ プレースホルダ 2"/>
          <p:cNvSpPr>
            <a:spLocks noGrp="1"/>
          </p:cNvSpPr>
          <p:nvPr>
            <p:ph idx="1"/>
          </p:nvPr>
        </p:nvSpPr>
        <p:spPr>
          <a:xfrm>
            <a:off x="381000" y="1524000"/>
            <a:ext cx="8382000" cy="5119710"/>
          </a:xfrm>
        </p:spPr>
        <p:txBody>
          <a:bodyPr>
            <a:normAutofit lnSpcReduction="10000"/>
          </a:bodyPr>
          <a:lstStyle/>
          <a:p>
            <a:r>
              <a:rPr kumimoji="1" lang="ja-JP" altLang="en-US" dirty="0" smtClean="0"/>
              <a:t>解析過程や統語構造が異なっていても意味構造は同じ</a:t>
            </a:r>
            <a:endParaRPr kumimoji="1" lang="en-US" altLang="ja-JP" dirty="0" smtClean="0"/>
          </a:p>
          <a:p>
            <a:r>
              <a:rPr lang="ja-JP" altLang="en-US" dirty="0" smtClean="0"/>
              <a:t>パーザー</a:t>
            </a:r>
            <a:r>
              <a:rPr lang="en-US" altLang="ja-JP" dirty="0" smtClean="0"/>
              <a:t>(</a:t>
            </a:r>
            <a:r>
              <a:rPr lang="ja-JP" altLang="en-US" dirty="0" smtClean="0"/>
              <a:t>構文解析器）は、与えられた文に対する全ての意味構造に対し、それに対応するいくつかの統語構造さえ出力できれば良い⇦反論</a:t>
            </a:r>
            <a:r>
              <a:rPr lang="en-US" altLang="ja-JP" dirty="0" smtClean="0"/>
              <a:t>:</a:t>
            </a:r>
            <a:r>
              <a:rPr lang="ja-JP" altLang="en-US" dirty="0" smtClean="0"/>
              <a:t> 全ての統語構造を列挙しないと、全ての意味構造を列挙することは難しい⇦反論：普通の句構造解析でも同じようにたくさんの曖昧性はある⇦さらに言えば、実テキストを解析できるシステムが存在する</a:t>
            </a:r>
            <a:endParaRPr kumimoji="1" lang="en-US" altLang="ja-JP" dirty="0" smtClean="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25</a:t>
            </a:fld>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CCG</a:t>
            </a:r>
            <a:r>
              <a:rPr kumimoji="1" lang="ja-JP" altLang="en-US" dirty="0" smtClean="0"/>
              <a:t>のすごいところ </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0" y="1524000"/>
            <a:ext cx="9144000" cy="5334000"/>
          </a:xfrm>
        </p:spPr>
        <p:txBody>
          <a:bodyPr>
            <a:normAutofit lnSpcReduction="10000"/>
          </a:bodyPr>
          <a:lstStyle/>
          <a:p>
            <a:r>
              <a:rPr lang="ja-JP" altLang="en-US" dirty="0" smtClean="0"/>
              <a:t>どちらが</a:t>
            </a:r>
            <a:r>
              <a:rPr lang="en-US" altLang="ja-JP" dirty="0" smtClean="0"/>
              <a:t>”</a:t>
            </a:r>
            <a:r>
              <a:rPr lang="ja-JP" altLang="en-US" dirty="0" smtClean="0"/>
              <a:t>良い“統語構造か？という長年の言語学的疑問に一つのエレガントな解を与えた⇒意味構造が同じならどちらでも良い</a:t>
            </a:r>
            <a:endParaRPr lang="en-US" altLang="ja-JP" dirty="0" smtClean="0"/>
          </a:p>
          <a:p>
            <a:pPr lvl="1"/>
            <a:r>
              <a:rPr kumimoji="1" lang="ja-JP" altLang="en-US" dirty="0" smtClean="0"/>
              <a:t>文節文法</a:t>
            </a:r>
            <a:r>
              <a:rPr kumimoji="1" lang="en-US" altLang="ja-JP" dirty="0" err="1" smtClean="0"/>
              <a:t>vs</a:t>
            </a:r>
            <a:r>
              <a:rPr kumimoji="1" lang="ja-JP" altLang="en-US" dirty="0" smtClean="0"/>
              <a:t>句構造文法</a:t>
            </a:r>
            <a:endParaRPr lang="en-US" altLang="ja-JP" dirty="0" smtClean="0"/>
          </a:p>
          <a:p>
            <a:pPr lvl="2"/>
            <a:r>
              <a:rPr lang="en-US" altLang="ja-JP" dirty="0" smtClean="0"/>
              <a:t>(NP-</a:t>
            </a:r>
            <a:r>
              <a:rPr lang="ja-JP" altLang="en-US" baseline="-25000" dirty="0" smtClean="0"/>
              <a:t>を</a:t>
            </a:r>
            <a:r>
              <a:rPr lang="en-US" altLang="ja-JP" dirty="0" smtClean="0"/>
              <a:t> (WH </a:t>
            </a:r>
            <a:r>
              <a:rPr lang="ja-JP" altLang="en-US" dirty="0" smtClean="0"/>
              <a:t>花子が作った</a:t>
            </a:r>
            <a:r>
              <a:rPr lang="en-US" altLang="ja-JP" dirty="0" smtClean="0"/>
              <a:t>)(NP </a:t>
            </a:r>
            <a:r>
              <a:rPr lang="ja-JP" altLang="en-US" dirty="0" smtClean="0"/>
              <a:t>弁当を</a:t>
            </a:r>
            <a:r>
              <a:rPr lang="en-US" altLang="ja-JP" dirty="0" smtClean="0"/>
              <a:t>))</a:t>
            </a:r>
          </a:p>
          <a:p>
            <a:pPr lvl="2"/>
            <a:r>
              <a:rPr lang="en-US" altLang="ja-JP" dirty="0" smtClean="0"/>
              <a:t>(PP (NP (WH </a:t>
            </a:r>
            <a:r>
              <a:rPr lang="ja-JP" altLang="en-US" dirty="0" smtClean="0"/>
              <a:t>花子が作った</a:t>
            </a:r>
            <a:r>
              <a:rPr lang="en-US" altLang="ja-JP" dirty="0" smtClean="0"/>
              <a:t>) </a:t>
            </a:r>
            <a:r>
              <a:rPr lang="ja-JP" altLang="en-US" dirty="0" smtClean="0"/>
              <a:t>弁当</a:t>
            </a:r>
            <a:r>
              <a:rPr lang="en-US" altLang="ja-JP" dirty="0" smtClean="0"/>
              <a:t>) </a:t>
            </a:r>
            <a:r>
              <a:rPr lang="ja-JP" altLang="en-US" dirty="0" smtClean="0"/>
              <a:t>を</a:t>
            </a:r>
            <a:r>
              <a:rPr lang="en-US" altLang="ja-JP" dirty="0" smtClean="0"/>
              <a:t>)</a:t>
            </a:r>
          </a:p>
          <a:p>
            <a:pPr lvl="1"/>
            <a:r>
              <a:rPr kumimoji="1" lang="ja-JP" altLang="en-US" dirty="0" smtClean="0"/>
              <a:t>句構造の曖昧性</a:t>
            </a:r>
            <a:endParaRPr kumimoji="1" lang="en-US" altLang="ja-JP" dirty="0" smtClean="0"/>
          </a:p>
          <a:p>
            <a:pPr lvl="2"/>
            <a:r>
              <a:rPr lang="en-US" altLang="ja-JP" dirty="0" smtClean="0"/>
              <a:t>Manny might  watch Anna with a telescope.</a:t>
            </a:r>
          </a:p>
          <a:p>
            <a:pPr lvl="2"/>
            <a:r>
              <a:rPr lang="ja-JP" altLang="en-US" dirty="0" smtClean="0"/>
              <a:t>動詞は目的語と結びついた後に助動詞と結びつくか、動詞と助動詞が結びついた後に目的語と結びつくか？</a:t>
            </a:r>
            <a:endParaRPr lang="en-US" altLang="ja-JP" dirty="0" smtClean="0"/>
          </a:p>
          <a:p>
            <a:pPr lvl="2"/>
            <a:r>
              <a:rPr lang="en-US" altLang="ja-JP" dirty="0" smtClean="0"/>
              <a:t>with a telescope</a:t>
            </a:r>
            <a:r>
              <a:rPr lang="ja-JP" altLang="en-US" dirty="0" smtClean="0"/>
              <a:t>は</a:t>
            </a:r>
            <a:r>
              <a:rPr lang="en-US" altLang="ja-JP" dirty="0" smtClean="0"/>
              <a:t>``watch Anna’</a:t>
            </a:r>
            <a:r>
              <a:rPr lang="ja-JP" altLang="en-US" dirty="0" smtClean="0"/>
              <a:t>‘に結びつくのか、それとも、</a:t>
            </a:r>
            <a:r>
              <a:rPr lang="en-US" altLang="ja-JP" dirty="0" smtClean="0"/>
              <a:t>``might watch Anna’</a:t>
            </a:r>
            <a:r>
              <a:rPr lang="ja-JP" altLang="en-US" dirty="0" smtClean="0"/>
              <a:t>‘に結びつくのか？</a:t>
            </a:r>
            <a:endParaRPr lang="en-US" altLang="ja-JP" dirty="0" smtClean="0"/>
          </a:p>
          <a:p>
            <a:pPr lvl="1"/>
            <a:endParaRPr kumimoji="1" lang="en-US" altLang="ja-JP" dirty="0" smtClean="0"/>
          </a:p>
        </p:txBody>
      </p:sp>
      <p:sp>
        <p:nvSpPr>
          <p:cNvPr id="5" name="スライド番号プレースホルダ 4"/>
          <p:cNvSpPr>
            <a:spLocks noGrp="1"/>
          </p:cNvSpPr>
          <p:nvPr>
            <p:ph type="sldNum" sz="quarter" idx="4"/>
          </p:nvPr>
        </p:nvSpPr>
        <p:spPr/>
        <p:txBody>
          <a:bodyPr/>
          <a:lstStyle/>
          <a:p>
            <a:fld id="{C8294C36-1B4E-447A-97E3-A25A15274B2D}" type="slidenum">
              <a:rPr lang="ja-JP" altLang="en-US" smtClean="0"/>
              <a:pPr/>
              <a:t>26</a:t>
            </a:fld>
            <a:endParaRPr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CCG</a:t>
            </a:r>
            <a:r>
              <a:rPr kumimoji="1" lang="ja-JP" altLang="en-US" dirty="0" smtClean="0"/>
              <a:t>のすごいところ </a:t>
            </a:r>
            <a:r>
              <a:rPr kumimoji="1" lang="en-US" altLang="ja-JP" dirty="0" smtClean="0"/>
              <a:t>(2/2)</a:t>
            </a:r>
            <a:endParaRPr kumimoji="1" lang="ja-JP" altLang="en-US" dirty="0"/>
          </a:p>
        </p:txBody>
      </p:sp>
      <p:sp>
        <p:nvSpPr>
          <p:cNvPr id="3" name="コンテンツ プレースホルダ 2"/>
          <p:cNvSpPr>
            <a:spLocks noGrp="1"/>
          </p:cNvSpPr>
          <p:nvPr>
            <p:ph idx="1"/>
          </p:nvPr>
        </p:nvSpPr>
        <p:spPr>
          <a:xfrm>
            <a:off x="0" y="1524000"/>
            <a:ext cx="9144000" cy="5334000"/>
          </a:xfrm>
        </p:spPr>
        <p:txBody>
          <a:bodyPr>
            <a:normAutofit/>
          </a:bodyPr>
          <a:lstStyle/>
          <a:p>
            <a:r>
              <a:rPr lang="ja-JP" altLang="en-US" dirty="0" smtClean="0"/>
              <a:t>ほとんどの文法理論で失敗している等位接続構造をエレガントに説明できた</a:t>
            </a:r>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buNone/>
            </a:pPr>
            <a:endParaRPr lang="en-US" altLang="ja-JP" dirty="0" smtClean="0"/>
          </a:p>
          <a:p>
            <a:pPr lvl="1">
              <a:buNone/>
            </a:pPr>
            <a:r>
              <a:rPr lang="ja-JP" altLang="en-US" sz="2000" dirty="0" smtClean="0"/>
              <a:t>おじいさんは　山へ芝刈りに　おばあさんは　川へ洗濯に　いきました</a:t>
            </a:r>
            <a:endParaRPr lang="en-US" altLang="ja-JP" sz="2000" dirty="0" smtClean="0"/>
          </a:p>
          <a:p>
            <a:pPr lvl="1"/>
            <a:endParaRPr kumimoji="1" lang="en-US" altLang="ja-JP" sz="2000" dirty="0" smtClean="0"/>
          </a:p>
        </p:txBody>
      </p:sp>
      <p:sp>
        <p:nvSpPr>
          <p:cNvPr id="4" name="二等辺三角形 3"/>
          <p:cNvSpPr/>
          <p:nvPr/>
        </p:nvSpPr>
        <p:spPr bwMode="auto">
          <a:xfrm>
            <a:off x="785786" y="5143512"/>
            <a:ext cx="1285884" cy="857256"/>
          </a:xfrm>
          <a:prstGeom prst="triangle">
            <a:avLst/>
          </a:prstGeom>
          <a:solidFill>
            <a:schemeClr val="accent1"/>
          </a:solidFill>
          <a:ln w="381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8" name="直線コネクタ 7"/>
          <p:cNvCxnSpPr>
            <a:endCxn id="14" idx="0"/>
          </p:cNvCxnSpPr>
          <p:nvPr/>
        </p:nvCxnSpPr>
        <p:spPr bwMode="auto">
          <a:xfrm rot="5400000">
            <a:off x="4572002" y="3857628"/>
            <a:ext cx="1643073" cy="1071571"/>
          </a:xfrm>
          <a:prstGeom prst="line">
            <a:avLst/>
          </a:prstGeom>
          <a:solidFill>
            <a:schemeClr val="accent1"/>
          </a:solidFill>
          <a:ln w="38100" cap="sq" cmpd="sng" algn="ctr">
            <a:solidFill>
              <a:schemeClr val="bg2"/>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9" name="直線コネクタ 8"/>
          <p:cNvCxnSpPr/>
          <p:nvPr/>
        </p:nvCxnSpPr>
        <p:spPr bwMode="auto">
          <a:xfrm rot="16200000" flipH="1">
            <a:off x="5679289" y="3821910"/>
            <a:ext cx="2571769" cy="2071701"/>
          </a:xfrm>
          <a:prstGeom prst="line">
            <a:avLst/>
          </a:prstGeom>
          <a:solidFill>
            <a:schemeClr val="accent1"/>
          </a:solidFill>
          <a:ln w="38100" cap="sq" cmpd="sng" algn="ctr">
            <a:solidFill>
              <a:schemeClr val="bg2"/>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2" name="直線コネクタ 11"/>
          <p:cNvCxnSpPr/>
          <p:nvPr/>
        </p:nvCxnSpPr>
        <p:spPr bwMode="auto">
          <a:xfrm>
            <a:off x="4143372" y="2928934"/>
            <a:ext cx="1785950" cy="642942"/>
          </a:xfrm>
          <a:prstGeom prst="line">
            <a:avLst/>
          </a:prstGeom>
          <a:solidFill>
            <a:schemeClr val="accent1"/>
          </a:solidFill>
          <a:ln w="38100" cap="sq" cmpd="sng" algn="ctr">
            <a:solidFill>
              <a:schemeClr val="bg2"/>
            </a:solidFill>
            <a:prstDash val="solid"/>
            <a:round/>
            <a:headEnd type="none" w="sm" len="sm"/>
            <a:tailEnd type="none" w="sm" len="sm"/>
          </a:ln>
          <a:effectLst>
            <a:outerShdw blurRad="50800" dist="38100" dir="2700000" algn="tl" rotWithShape="0">
              <a:prstClr val="black">
                <a:alpha val="40000"/>
              </a:prstClr>
            </a:outerShdw>
          </a:effectLst>
        </p:spPr>
      </p:cxnSp>
      <p:sp>
        <p:nvSpPr>
          <p:cNvPr id="15" name="テキスト ボックス 14"/>
          <p:cNvSpPr txBox="1"/>
          <p:nvPr/>
        </p:nvSpPr>
        <p:spPr>
          <a:xfrm>
            <a:off x="3571868" y="2643182"/>
            <a:ext cx="409086"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kumimoji="1" lang="en-US" altLang="ja-JP" sz="3200" dirty="0" smtClean="0"/>
              <a:t>?</a:t>
            </a:r>
            <a:endParaRPr kumimoji="1" lang="ja-JP" altLang="en-US" sz="3200" dirty="0"/>
          </a:p>
        </p:txBody>
      </p:sp>
      <p:sp>
        <p:nvSpPr>
          <p:cNvPr id="13" name="二等辺三角形 12"/>
          <p:cNvSpPr/>
          <p:nvPr/>
        </p:nvSpPr>
        <p:spPr bwMode="auto">
          <a:xfrm>
            <a:off x="2357422" y="5214950"/>
            <a:ext cx="1285884" cy="857256"/>
          </a:xfrm>
          <a:prstGeom prst="triangle">
            <a:avLst/>
          </a:prstGeom>
          <a:solidFill>
            <a:schemeClr val="accent1"/>
          </a:solidFill>
          <a:ln w="381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4" name="二等辺三角形 13"/>
          <p:cNvSpPr/>
          <p:nvPr/>
        </p:nvSpPr>
        <p:spPr bwMode="auto">
          <a:xfrm>
            <a:off x="4214810" y="5214950"/>
            <a:ext cx="1285884" cy="857256"/>
          </a:xfrm>
          <a:prstGeom prst="triangle">
            <a:avLst/>
          </a:prstGeom>
          <a:solidFill>
            <a:schemeClr val="accent1"/>
          </a:solidFill>
          <a:ln w="381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6" name="二等辺三角形 15"/>
          <p:cNvSpPr/>
          <p:nvPr/>
        </p:nvSpPr>
        <p:spPr bwMode="auto">
          <a:xfrm>
            <a:off x="5715008" y="5214950"/>
            <a:ext cx="1285884" cy="857256"/>
          </a:xfrm>
          <a:prstGeom prst="triangle">
            <a:avLst/>
          </a:prstGeom>
          <a:solidFill>
            <a:schemeClr val="accent1"/>
          </a:solidFill>
          <a:ln w="381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18" name="直線コネクタ 17"/>
          <p:cNvCxnSpPr>
            <a:endCxn id="16" idx="0"/>
          </p:cNvCxnSpPr>
          <p:nvPr/>
        </p:nvCxnSpPr>
        <p:spPr bwMode="auto">
          <a:xfrm rot="5400000">
            <a:off x="6286512" y="4714884"/>
            <a:ext cx="571504" cy="428628"/>
          </a:xfrm>
          <a:prstGeom prst="line">
            <a:avLst/>
          </a:prstGeom>
          <a:solidFill>
            <a:schemeClr val="accent1"/>
          </a:solidFill>
          <a:ln w="38100" cap="sq" cmpd="sng" algn="ctr">
            <a:solidFill>
              <a:schemeClr val="bg2"/>
            </a:solidFill>
            <a:prstDash val="solid"/>
            <a:round/>
            <a:headEnd type="none" w="sm" len="sm"/>
            <a:tailEnd type="none" w="sm" len="sm"/>
          </a:ln>
          <a:effectLst>
            <a:outerShdw blurRad="50800" dist="38100" dir="2700000" algn="tl" rotWithShape="0">
              <a:prstClr val="black">
                <a:alpha val="40000"/>
              </a:prstClr>
            </a:outerShdw>
          </a:effectLst>
        </p:spPr>
      </p:cxnSp>
      <p:sp>
        <p:nvSpPr>
          <p:cNvPr id="17" name="スライド番号プレースホルダ 16"/>
          <p:cNvSpPr>
            <a:spLocks noGrp="1"/>
          </p:cNvSpPr>
          <p:nvPr>
            <p:ph type="sldNum" sz="quarter" idx="4"/>
          </p:nvPr>
        </p:nvSpPr>
        <p:spPr/>
        <p:txBody>
          <a:bodyPr/>
          <a:lstStyle/>
          <a:p>
            <a:fld id="{C8294C36-1B4E-447A-97E3-A25A15274B2D}" type="slidenum">
              <a:rPr lang="ja-JP" altLang="en-US" smtClean="0"/>
              <a:pPr/>
              <a:t>27</a:t>
            </a:fld>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CCG</a:t>
            </a:r>
          </a:p>
          <a:p>
            <a:pPr lvl="1"/>
            <a:r>
              <a:rPr kumimoji="1" lang="ja-JP" altLang="en-US" dirty="0" smtClean="0"/>
              <a:t>関数適用</a:t>
            </a:r>
            <a:endParaRPr kumimoji="1" lang="en-US" altLang="ja-JP" dirty="0" smtClean="0"/>
          </a:p>
          <a:p>
            <a:pPr lvl="1"/>
            <a:r>
              <a:rPr lang="en-US" altLang="ja-JP" dirty="0" smtClean="0"/>
              <a:t>bluebird</a:t>
            </a:r>
          </a:p>
          <a:p>
            <a:pPr lvl="1"/>
            <a:r>
              <a:rPr kumimoji="1" lang="en-US" altLang="ja-JP" dirty="0" smtClean="0"/>
              <a:t>thrush</a:t>
            </a:r>
          </a:p>
          <a:p>
            <a:pPr lvl="1"/>
            <a:r>
              <a:rPr lang="en-US" altLang="ja-JP" dirty="0" smtClean="0"/>
              <a:t>starling</a:t>
            </a:r>
          </a:p>
          <a:p>
            <a:pPr lvl="1"/>
            <a:r>
              <a:rPr kumimoji="1" lang="ja-JP" altLang="en-US" dirty="0" smtClean="0"/>
              <a:t>長所</a:t>
            </a:r>
            <a:endParaRPr kumimoji="1" lang="en-US" altLang="ja-JP" dirty="0" smtClean="0"/>
          </a:p>
          <a:p>
            <a:r>
              <a:rPr lang="ja-JP" altLang="en-US" dirty="0" smtClean="0"/>
              <a:t>資料</a:t>
            </a:r>
            <a:endParaRPr lang="en-US" altLang="ja-JP" dirty="0" smtClean="0"/>
          </a:p>
          <a:p>
            <a:pPr lvl="1">
              <a:buNone/>
            </a:pPr>
            <a:r>
              <a:rPr lang="en-US" altLang="ja-JP" dirty="0" smtClean="0">
                <a:hlinkClick r:id="rId2"/>
              </a:rPr>
              <a:t>http://aiweb.cs.ehime-u.ac.jp/~</a:t>
            </a:r>
            <a:r>
              <a:rPr lang="en-US" altLang="ja-JP" smtClean="0">
                <a:hlinkClick r:id="rId2"/>
              </a:rPr>
              <a:t>ninomiya/ai2/</a:t>
            </a:r>
            <a:endParaRPr kumimoji="1" lang="en-US" altLang="ja-JP" dirty="0" smtClean="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28</a:t>
            </a:fld>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講義</a:t>
            </a:r>
            <a:r>
              <a:rPr kumimoji="1" lang="ja-JP" altLang="en-US" dirty="0" smtClean="0"/>
              <a:t>内容</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前回までの内容</a:t>
            </a:r>
            <a:endParaRPr kumimoji="1" lang="en-US" altLang="ja-JP" dirty="0" smtClean="0"/>
          </a:p>
          <a:p>
            <a:pPr lvl="1"/>
            <a:r>
              <a:rPr lang="en-US" altLang="ja-JP" dirty="0" smtClean="0"/>
              <a:t>“pure” CCG</a:t>
            </a:r>
          </a:p>
          <a:p>
            <a:pPr lvl="1"/>
            <a:r>
              <a:rPr kumimoji="1" lang="en-US" altLang="ja-JP" dirty="0" smtClean="0"/>
              <a:t>Bluebird</a:t>
            </a:r>
          </a:p>
          <a:p>
            <a:r>
              <a:rPr lang="ja-JP" altLang="en-US" dirty="0" smtClean="0"/>
              <a:t>今回の内容</a:t>
            </a:r>
            <a:endParaRPr lang="en-US" altLang="ja-JP" dirty="0" smtClean="0"/>
          </a:p>
          <a:p>
            <a:pPr lvl="1"/>
            <a:r>
              <a:rPr lang="en-US" altLang="ja-JP" dirty="0" smtClean="0"/>
              <a:t>Thrush</a:t>
            </a:r>
          </a:p>
          <a:p>
            <a:pPr lvl="1"/>
            <a:r>
              <a:rPr lang="en-US" altLang="ja-JP" dirty="0" smtClean="0"/>
              <a:t>Starling</a:t>
            </a:r>
          </a:p>
          <a:p>
            <a:pPr lvl="1"/>
            <a:r>
              <a:rPr lang="ja-JP" altLang="en-US" dirty="0" smtClean="0"/>
              <a:t>擬似的曖昧性</a:t>
            </a:r>
            <a:endParaRPr lang="en-US" altLang="ja-JP" dirty="0" smtClean="0"/>
          </a:p>
          <a:p>
            <a:pPr lvl="1"/>
            <a:r>
              <a:rPr lang="en-US" altLang="ja-JP" dirty="0" smtClean="0"/>
              <a:t>CCG</a:t>
            </a:r>
            <a:r>
              <a:rPr lang="ja-JP" altLang="en-US" dirty="0" smtClean="0"/>
              <a:t>のすごいところ</a:t>
            </a:r>
            <a:endParaRPr lang="en-US" altLang="ja-JP" dirty="0" smtClean="0"/>
          </a:p>
          <a:p>
            <a:endParaRPr kumimoji="1" lang="ja-JP" altLang="en-US" dirty="0"/>
          </a:p>
        </p:txBody>
      </p:sp>
      <p:sp>
        <p:nvSpPr>
          <p:cNvPr id="4" name="スライド番号プレースホルダ 3"/>
          <p:cNvSpPr>
            <a:spLocks noGrp="1"/>
          </p:cNvSpPr>
          <p:nvPr>
            <p:ph type="sldNum" sz="quarter" idx="4"/>
          </p:nvPr>
        </p:nvSpPr>
        <p:spPr/>
        <p:txBody>
          <a:bodyPr/>
          <a:lstStyle/>
          <a:p>
            <a:fld id="{C8294C36-1B4E-447A-97E3-A25A15274B2D}" type="slidenum">
              <a:rPr lang="ja-JP" altLang="en-US" smtClean="0"/>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152400"/>
            <a:ext cx="8715436" cy="1332384"/>
          </a:xfrm>
        </p:spPr>
        <p:txBody>
          <a:bodyPr/>
          <a:lstStyle/>
          <a:p>
            <a:r>
              <a:rPr kumimoji="1" lang="ja-JP" altLang="en-US" dirty="0" smtClean="0"/>
              <a:t>前回</a:t>
            </a:r>
            <a:r>
              <a:rPr lang="ja-JP" altLang="en-US" dirty="0" smtClean="0"/>
              <a:t>説明した</a:t>
            </a:r>
            <a:r>
              <a:rPr kumimoji="1" lang="en-US" altLang="ja-JP" dirty="0" smtClean="0"/>
              <a:t>CCG</a:t>
            </a:r>
            <a:br>
              <a:rPr kumimoji="1" lang="en-US" altLang="ja-JP" dirty="0" smtClean="0"/>
            </a:br>
            <a:r>
              <a:rPr kumimoji="1" lang="en-US" altLang="ja-JP" dirty="0" smtClean="0"/>
              <a:t>``pure’’ </a:t>
            </a:r>
            <a:r>
              <a:rPr kumimoji="1" lang="en-US" altLang="ja-JP" dirty="0" err="1" smtClean="0"/>
              <a:t>categorial</a:t>
            </a:r>
            <a:r>
              <a:rPr kumimoji="1" lang="en-US" altLang="ja-JP" dirty="0" smtClean="0"/>
              <a:t> grammar</a:t>
            </a:r>
            <a:endParaRPr kumimoji="1" lang="ja-JP" altLang="en-US" dirty="0"/>
          </a:p>
        </p:txBody>
      </p:sp>
      <p:sp>
        <p:nvSpPr>
          <p:cNvPr id="3" name="コンテンツ プレースホルダ 2"/>
          <p:cNvSpPr>
            <a:spLocks noGrp="1"/>
          </p:cNvSpPr>
          <p:nvPr>
            <p:ph idx="1"/>
          </p:nvPr>
        </p:nvSpPr>
        <p:spPr>
          <a:xfrm>
            <a:off x="381000" y="1524000"/>
            <a:ext cx="8382000" cy="4762520"/>
          </a:xfrm>
        </p:spPr>
        <p:txBody>
          <a:bodyPr/>
          <a:lstStyle/>
          <a:p>
            <a:r>
              <a:rPr kumimoji="1" lang="ja-JP" altLang="en-US" dirty="0" smtClean="0"/>
              <a:t>関数適用規則 </a:t>
            </a:r>
            <a:r>
              <a:rPr kumimoji="1" lang="en-US" altLang="ja-JP" dirty="0" smtClean="0"/>
              <a:t>(functional application rules)</a:t>
            </a:r>
          </a:p>
          <a:p>
            <a:pPr lvl="1"/>
            <a:r>
              <a:rPr kumimoji="1" lang="en-US" altLang="ja-JP" dirty="0" smtClean="0"/>
              <a:t>X</a:t>
            </a:r>
            <a:r>
              <a:rPr kumimoji="1" lang="ja-JP" altLang="en-US" dirty="0" smtClean="0"/>
              <a:t>／</a:t>
            </a:r>
            <a:r>
              <a:rPr kumimoji="1" lang="en-US" altLang="ja-JP" dirty="0" smtClean="0"/>
              <a:t>Y</a:t>
            </a:r>
            <a:r>
              <a:rPr lang="ja-JP" altLang="en-US" dirty="0" smtClean="0"/>
              <a:t>    </a:t>
            </a:r>
            <a:r>
              <a:rPr lang="en-US" altLang="ja-JP" dirty="0" smtClean="0"/>
              <a:t>Y </a:t>
            </a:r>
            <a:r>
              <a:rPr lang="ja-JP" altLang="en-US" dirty="0" smtClean="0"/>
              <a:t> ⇒  </a:t>
            </a:r>
            <a:r>
              <a:rPr lang="en-US" altLang="ja-JP" dirty="0" smtClean="0"/>
              <a:t>X               (&gt;)</a:t>
            </a:r>
          </a:p>
          <a:p>
            <a:pPr lvl="1"/>
            <a:r>
              <a:rPr lang="en-US" altLang="ja-JP" dirty="0" smtClean="0"/>
              <a:t>Y    X</a:t>
            </a:r>
            <a:r>
              <a:rPr lang="ja-JP" altLang="en-US" dirty="0" smtClean="0"/>
              <a:t>＼</a:t>
            </a:r>
            <a:r>
              <a:rPr lang="en-US" altLang="ja-JP" dirty="0" smtClean="0"/>
              <a:t>Y </a:t>
            </a:r>
            <a:r>
              <a:rPr lang="ja-JP" altLang="en-US" dirty="0" smtClean="0"/>
              <a:t> ⇒  </a:t>
            </a:r>
            <a:r>
              <a:rPr lang="en-US" altLang="ja-JP" dirty="0" smtClean="0"/>
              <a:t>X               (&lt;)</a:t>
            </a:r>
          </a:p>
          <a:p>
            <a:r>
              <a:rPr kumimoji="1" lang="ja-JP" altLang="en-US" dirty="0" smtClean="0"/>
              <a:t>例</a:t>
            </a:r>
            <a:endParaRPr kumimoji="1" lang="en-US" altLang="ja-JP" dirty="0" smtClean="0"/>
          </a:p>
          <a:p>
            <a:pPr>
              <a:buNone/>
            </a:pPr>
            <a:r>
              <a:rPr kumimoji="1" lang="en-US" altLang="ja-JP" dirty="0" smtClean="0"/>
              <a:t>    </a:t>
            </a:r>
            <a:r>
              <a:rPr kumimoji="1" lang="en-US" altLang="ja-JP" sz="2800" dirty="0" smtClean="0"/>
              <a:t>Anna         married        Manny</a:t>
            </a:r>
          </a:p>
          <a:p>
            <a:pPr>
              <a:buNone/>
            </a:pPr>
            <a:r>
              <a:rPr lang="en-US" altLang="ja-JP" sz="2800" dirty="0" smtClean="0"/>
              <a:t>      NP       (S</a:t>
            </a:r>
            <a:r>
              <a:rPr lang="ja-JP" altLang="en-US" sz="2800" dirty="0" smtClean="0"/>
              <a:t>＼</a:t>
            </a:r>
            <a:r>
              <a:rPr lang="en-US" altLang="ja-JP" sz="2800" dirty="0" smtClean="0"/>
              <a:t>NP)</a:t>
            </a:r>
            <a:r>
              <a:rPr lang="ja-JP" altLang="en-US" sz="2800" dirty="0" smtClean="0"/>
              <a:t>／</a:t>
            </a:r>
            <a:r>
              <a:rPr lang="en-US" altLang="ja-JP" sz="2800" dirty="0" smtClean="0"/>
              <a:t>NP      </a:t>
            </a:r>
            <a:r>
              <a:rPr lang="en-US" altLang="ja-JP" sz="2800" dirty="0" err="1" smtClean="0"/>
              <a:t>NP</a:t>
            </a:r>
            <a:endParaRPr lang="en-US" altLang="ja-JP" sz="2800" dirty="0" smtClean="0"/>
          </a:p>
          <a:p>
            <a:pPr>
              <a:buNone/>
            </a:pPr>
            <a:r>
              <a:rPr kumimoji="1" lang="en-US" altLang="ja-JP" sz="2800" dirty="0" smtClean="0"/>
              <a:t>                            S</a:t>
            </a:r>
            <a:r>
              <a:rPr kumimoji="1" lang="ja-JP" altLang="en-US" sz="2800" dirty="0" smtClean="0"/>
              <a:t>＼</a:t>
            </a:r>
            <a:r>
              <a:rPr kumimoji="1" lang="en-US" altLang="ja-JP" sz="2800" dirty="0" smtClean="0"/>
              <a:t>NP</a:t>
            </a:r>
          </a:p>
          <a:p>
            <a:pPr>
              <a:buNone/>
            </a:pPr>
            <a:r>
              <a:rPr lang="en-US" altLang="ja-JP" sz="2800" dirty="0" smtClean="0"/>
              <a:t>                    S</a:t>
            </a:r>
            <a:endParaRPr kumimoji="1" lang="ja-JP" altLang="en-US" sz="2800" dirty="0"/>
          </a:p>
        </p:txBody>
      </p:sp>
      <p:cxnSp>
        <p:nvCxnSpPr>
          <p:cNvPr id="5" name="直線コネクタ 4"/>
          <p:cNvCxnSpPr/>
          <p:nvPr/>
        </p:nvCxnSpPr>
        <p:spPr bwMode="auto">
          <a:xfrm>
            <a:off x="785786" y="4286256"/>
            <a:ext cx="100013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6" name="直線コネクタ 5"/>
          <p:cNvCxnSpPr/>
          <p:nvPr/>
        </p:nvCxnSpPr>
        <p:spPr bwMode="auto">
          <a:xfrm>
            <a:off x="2143108" y="4286256"/>
            <a:ext cx="2071702"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8" name="直線コネクタ 7"/>
          <p:cNvCxnSpPr/>
          <p:nvPr/>
        </p:nvCxnSpPr>
        <p:spPr bwMode="auto">
          <a:xfrm>
            <a:off x="4500562" y="4286256"/>
            <a:ext cx="928694"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0" name="直線コネクタ 9"/>
          <p:cNvCxnSpPr/>
          <p:nvPr/>
        </p:nvCxnSpPr>
        <p:spPr bwMode="auto">
          <a:xfrm>
            <a:off x="2143108" y="4786322"/>
            <a:ext cx="321471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2" name="直線コネクタ 11"/>
          <p:cNvCxnSpPr/>
          <p:nvPr/>
        </p:nvCxnSpPr>
        <p:spPr bwMode="auto">
          <a:xfrm>
            <a:off x="857224" y="5286388"/>
            <a:ext cx="321471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3" name="テキスト ボックス 12"/>
          <p:cNvSpPr txBox="1"/>
          <p:nvPr/>
        </p:nvSpPr>
        <p:spPr>
          <a:xfrm>
            <a:off x="5286380" y="4572008"/>
            <a:ext cx="373820" cy="369332"/>
          </a:xfrm>
          <a:prstGeom prst="rect">
            <a:avLst/>
          </a:prstGeom>
          <a:noFill/>
        </p:spPr>
        <p:txBody>
          <a:bodyPr wrap="none" rtlCol="0">
            <a:spAutoFit/>
          </a:bodyPr>
          <a:lstStyle/>
          <a:p>
            <a:r>
              <a:rPr kumimoji="1" lang="en-US" altLang="ja-JP" dirty="0" smtClean="0"/>
              <a:t>&gt;</a:t>
            </a:r>
            <a:endParaRPr kumimoji="1" lang="ja-JP" altLang="en-US" dirty="0"/>
          </a:p>
        </p:txBody>
      </p:sp>
      <p:sp>
        <p:nvSpPr>
          <p:cNvPr id="14" name="テキスト ボックス 13"/>
          <p:cNvSpPr txBox="1"/>
          <p:nvPr/>
        </p:nvSpPr>
        <p:spPr>
          <a:xfrm>
            <a:off x="4000496" y="5072074"/>
            <a:ext cx="373820" cy="369332"/>
          </a:xfrm>
          <a:prstGeom prst="rect">
            <a:avLst/>
          </a:prstGeom>
          <a:noFill/>
        </p:spPr>
        <p:txBody>
          <a:bodyPr wrap="none" rtlCol="0">
            <a:spAutoFit/>
          </a:bodyPr>
          <a:lstStyle/>
          <a:p>
            <a:r>
              <a:rPr kumimoji="1" lang="en-US" altLang="ja-JP" dirty="0" smtClean="0"/>
              <a:t>&lt;</a:t>
            </a:r>
            <a:endParaRPr kumimoji="1" lang="ja-JP" altLang="en-US" dirty="0"/>
          </a:p>
        </p:txBody>
      </p:sp>
      <p:grpSp>
        <p:nvGrpSpPr>
          <p:cNvPr id="38" name="グループ化 37"/>
          <p:cNvGrpSpPr/>
          <p:nvPr/>
        </p:nvGrpSpPr>
        <p:grpSpPr>
          <a:xfrm>
            <a:off x="5857884" y="3500438"/>
            <a:ext cx="3286116" cy="3071834"/>
            <a:chOff x="5857884" y="3500438"/>
            <a:chExt cx="3286116" cy="3071834"/>
          </a:xfrm>
        </p:grpSpPr>
        <p:cxnSp>
          <p:nvCxnSpPr>
            <p:cNvPr id="17" name="直線コネクタ 16"/>
            <p:cNvCxnSpPr>
              <a:stCxn id="23" idx="2"/>
              <a:endCxn id="26" idx="0"/>
            </p:cNvCxnSpPr>
            <p:nvPr/>
          </p:nvCxnSpPr>
          <p:spPr bwMode="auto">
            <a:xfrm rot="16200000" flipH="1">
              <a:off x="7355584" y="4400337"/>
              <a:ext cx="559362" cy="641235"/>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8" name="直線コネクタ 17"/>
            <p:cNvCxnSpPr>
              <a:stCxn id="27" idx="0"/>
              <a:endCxn id="26" idx="2"/>
            </p:cNvCxnSpPr>
            <p:nvPr/>
          </p:nvCxnSpPr>
          <p:spPr bwMode="auto">
            <a:xfrm rot="5400000" flipH="1" flipV="1">
              <a:off x="7427022" y="5186156"/>
              <a:ext cx="345048" cy="712673"/>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9" name="直線コネクタ 18"/>
            <p:cNvCxnSpPr>
              <a:stCxn id="24" idx="2"/>
              <a:endCxn id="27" idx="0"/>
            </p:cNvCxnSpPr>
            <p:nvPr/>
          </p:nvCxnSpPr>
          <p:spPr bwMode="auto">
            <a:xfrm rot="16200000" flipH="1">
              <a:off x="6180865" y="4652671"/>
              <a:ext cx="1202304" cy="922386"/>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22" name="テキスト ボックス 21"/>
            <p:cNvSpPr txBox="1"/>
            <p:nvPr/>
          </p:nvSpPr>
          <p:spPr>
            <a:xfrm>
              <a:off x="5929322" y="3786190"/>
              <a:ext cx="3168816" cy="369332"/>
            </a:xfrm>
            <a:prstGeom prst="rect">
              <a:avLst/>
            </a:prstGeom>
            <a:noFill/>
          </p:spPr>
          <p:txBody>
            <a:bodyPr wrap="none" rtlCol="0">
              <a:spAutoFit/>
            </a:bodyPr>
            <a:lstStyle/>
            <a:p>
              <a:r>
                <a:rPr lang="en-US" altLang="ja-JP" dirty="0" smtClean="0"/>
                <a:t>Anna    married    Manny</a:t>
              </a:r>
              <a:endParaRPr kumimoji="1" lang="ja-JP" altLang="en-US" dirty="0"/>
            </a:p>
          </p:txBody>
        </p:sp>
        <p:sp>
          <p:nvSpPr>
            <p:cNvPr id="23" name="テキスト ボックス 22"/>
            <p:cNvSpPr txBox="1"/>
            <p:nvPr/>
          </p:nvSpPr>
          <p:spPr>
            <a:xfrm>
              <a:off x="7143768" y="4071942"/>
              <a:ext cx="341760" cy="369332"/>
            </a:xfrm>
            <a:prstGeom prst="rect">
              <a:avLst/>
            </a:prstGeom>
            <a:noFill/>
          </p:spPr>
          <p:txBody>
            <a:bodyPr wrap="none" rtlCol="0">
              <a:spAutoFit/>
            </a:bodyPr>
            <a:lstStyle/>
            <a:p>
              <a:r>
                <a:rPr kumimoji="1" lang="en-US" altLang="ja-JP" dirty="0" smtClean="0"/>
                <a:t>V</a:t>
              </a:r>
              <a:endParaRPr kumimoji="1" lang="ja-JP" altLang="en-US" dirty="0"/>
            </a:p>
          </p:txBody>
        </p:sp>
        <p:sp>
          <p:nvSpPr>
            <p:cNvPr id="24" name="テキスト ボックス 23"/>
            <p:cNvSpPr txBox="1"/>
            <p:nvPr/>
          </p:nvSpPr>
          <p:spPr>
            <a:xfrm>
              <a:off x="6072198" y="4143380"/>
              <a:ext cx="497252" cy="369332"/>
            </a:xfrm>
            <a:prstGeom prst="rect">
              <a:avLst/>
            </a:prstGeom>
            <a:noFill/>
          </p:spPr>
          <p:txBody>
            <a:bodyPr wrap="none" rtlCol="0">
              <a:spAutoFit/>
            </a:bodyPr>
            <a:lstStyle/>
            <a:p>
              <a:r>
                <a:rPr kumimoji="1" lang="en-US" altLang="ja-JP" dirty="0" smtClean="0"/>
                <a:t>NP</a:t>
              </a:r>
              <a:endParaRPr kumimoji="1" lang="ja-JP" altLang="en-US" dirty="0"/>
            </a:p>
          </p:txBody>
        </p:sp>
        <p:sp>
          <p:nvSpPr>
            <p:cNvPr id="25" name="テキスト ボックス 24"/>
            <p:cNvSpPr txBox="1"/>
            <p:nvPr/>
          </p:nvSpPr>
          <p:spPr>
            <a:xfrm>
              <a:off x="8286776" y="4143380"/>
              <a:ext cx="497252" cy="369332"/>
            </a:xfrm>
            <a:prstGeom prst="rect">
              <a:avLst/>
            </a:prstGeom>
            <a:noFill/>
          </p:spPr>
          <p:txBody>
            <a:bodyPr wrap="none" rtlCol="0">
              <a:spAutoFit/>
            </a:bodyPr>
            <a:lstStyle/>
            <a:p>
              <a:r>
                <a:rPr kumimoji="1" lang="en-US" altLang="ja-JP" dirty="0" smtClean="0"/>
                <a:t>NP</a:t>
              </a:r>
              <a:endParaRPr kumimoji="1" lang="ja-JP" altLang="en-US" dirty="0"/>
            </a:p>
          </p:txBody>
        </p:sp>
        <p:sp>
          <p:nvSpPr>
            <p:cNvPr id="26" name="テキスト ボックス 25"/>
            <p:cNvSpPr txBox="1"/>
            <p:nvPr/>
          </p:nvSpPr>
          <p:spPr>
            <a:xfrm>
              <a:off x="7715272" y="5000636"/>
              <a:ext cx="481222" cy="369332"/>
            </a:xfrm>
            <a:prstGeom prst="rect">
              <a:avLst/>
            </a:prstGeom>
            <a:noFill/>
          </p:spPr>
          <p:txBody>
            <a:bodyPr wrap="none" rtlCol="0">
              <a:spAutoFit/>
            </a:bodyPr>
            <a:lstStyle/>
            <a:p>
              <a:r>
                <a:rPr kumimoji="1" lang="en-US" altLang="ja-JP" dirty="0" smtClean="0"/>
                <a:t>VP</a:t>
              </a:r>
              <a:endParaRPr kumimoji="1" lang="ja-JP" altLang="en-US" dirty="0"/>
            </a:p>
          </p:txBody>
        </p:sp>
        <p:sp>
          <p:nvSpPr>
            <p:cNvPr id="27" name="テキスト ボックス 26"/>
            <p:cNvSpPr txBox="1"/>
            <p:nvPr/>
          </p:nvSpPr>
          <p:spPr>
            <a:xfrm>
              <a:off x="7072330" y="5715016"/>
              <a:ext cx="341760" cy="369332"/>
            </a:xfrm>
            <a:prstGeom prst="rect">
              <a:avLst/>
            </a:prstGeom>
            <a:noFill/>
          </p:spPr>
          <p:txBody>
            <a:bodyPr wrap="none" rtlCol="0">
              <a:spAutoFit/>
            </a:bodyPr>
            <a:lstStyle/>
            <a:p>
              <a:r>
                <a:rPr kumimoji="1" lang="en-US" altLang="ja-JP" dirty="0" smtClean="0"/>
                <a:t>S</a:t>
              </a:r>
              <a:endParaRPr kumimoji="1" lang="ja-JP" altLang="en-US" dirty="0"/>
            </a:p>
          </p:txBody>
        </p:sp>
        <p:cxnSp>
          <p:nvCxnSpPr>
            <p:cNvPr id="34" name="直線コネクタ 33"/>
            <p:cNvCxnSpPr>
              <a:stCxn id="25" idx="2"/>
              <a:endCxn id="26" idx="0"/>
            </p:cNvCxnSpPr>
            <p:nvPr/>
          </p:nvCxnSpPr>
          <p:spPr bwMode="auto">
            <a:xfrm rot="5400000">
              <a:off x="8001681" y="4466915"/>
              <a:ext cx="487924" cy="579519"/>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37" name="正方形/長方形 36"/>
            <p:cNvSpPr/>
            <p:nvPr/>
          </p:nvSpPr>
          <p:spPr bwMode="auto">
            <a:xfrm>
              <a:off x="5857884" y="3500438"/>
              <a:ext cx="3286116" cy="3071834"/>
            </a:xfrm>
            <a:prstGeom prst="rect">
              <a:avLst/>
            </a:prstGeom>
            <a:solidFill>
              <a:schemeClr val="accent1">
                <a:alpha val="18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
        <p:nvSpPr>
          <p:cNvPr id="28" name="スライド番号プレースホルダ 27"/>
          <p:cNvSpPr>
            <a:spLocks noGrp="1"/>
          </p:cNvSpPr>
          <p:nvPr>
            <p:ph type="sldNum" sz="quarter" idx="4"/>
          </p:nvPr>
        </p:nvSpPr>
        <p:spPr/>
        <p:txBody>
          <a:bodyPr/>
          <a:lstStyle/>
          <a:p>
            <a:fld id="{C8294C36-1B4E-447A-97E3-A25A15274B2D}" type="slidenum">
              <a:rPr lang="ja-JP" altLang="en-US" smtClean="0"/>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The Bluebird</a:t>
            </a:r>
            <a:endParaRPr kumimoji="1" lang="ja-JP" altLang="en-US" dirty="0"/>
          </a:p>
        </p:txBody>
      </p:sp>
      <p:sp>
        <p:nvSpPr>
          <p:cNvPr id="3" name="コンテンツ プレースホルダ 2"/>
          <p:cNvSpPr>
            <a:spLocks noGrp="1"/>
          </p:cNvSpPr>
          <p:nvPr>
            <p:ph idx="1"/>
          </p:nvPr>
        </p:nvSpPr>
        <p:spPr>
          <a:xfrm>
            <a:off x="0" y="1524000"/>
            <a:ext cx="9144000" cy="4038600"/>
          </a:xfrm>
        </p:spPr>
        <p:txBody>
          <a:bodyPr/>
          <a:lstStyle/>
          <a:p>
            <a:r>
              <a:rPr kumimoji="1" lang="ja-JP" altLang="en-US" dirty="0" smtClean="0"/>
              <a:t>合成規則 </a:t>
            </a:r>
            <a:r>
              <a:rPr kumimoji="1" lang="en-US" altLang="ja-JP" dirty="0" smtClean="0"/>
              <a:t>(composition rule)</a:t>
            </a:r>
          </a:p>
          <a:p>
            <a:pPr lvl="1"/>
            <a:r>
              <a:rPr lang="en-US" altLang="ja-JP" dirty="0" smtClean="0"/>
              <a:t>X/Y   </a:t>
            </a:r>
            <a:r>
              <a:rPr lang="en-US" altLang="ja-JP" dirty="0" err="1" smtClean="0"/>
              <a:t>Y</a:t>
            </a:r>
            <a:r>
              <a:rPr lang="en-US" altLang="ja-JP" dirty="0" smtClean="0"/>
              <a:t>/Z  </a:t>
            </a:r>
            <a:r>
              <a:rPr lang="ja-JP" altLang="en-US" dirty="0" smtClean="0"/>
              <a:t> ⇒  </a:t>
            </a:r>
            <a:r>
              <a:rPr lang="en-US" altLang="ja-JP" dirty="0" smtClean="0"/>
              <a:t>X/Z        (&gt;</a:t>
            </a:r>
            <a:r>
              <a:rPr lang="en-US" altLang="ja-JP" b="1" dirty="0" smtClean="0"/>
              <a:t>B</a:t>
            </a:r>
            <a:r>
              <a:rPr lang="en-US" altLang="ja-JP" dirty="0" smtClean="0"/>
              <a:t>)</a:t>
            </a:r>
          </a:p>
          <a:p>
            <a:r>
              <a:rPr kumimoji="1" lang="ja-JP" altLang="en-US" dirty="0" smtClean="0"/>
              <a:t>例</a:t>
            </a:r>
            <a:endParaRPr kumimoji="1" lang="en-US" altLang="ja-JP" dirty="0" smtClean="0"/>
          </a:p>
          <a:p>
            <a:pPr>
              <a:buNone/>
            </a:pPr>
            <a:r>
              <a:rPr lang="en-US" altLang="ja-JP" sz="2800" dirty="0" smtClean="0"/>
              <a:t>Anna     met          and          might             marry    Manny</a:t>
            </a:r>
          </a:p>
          <a:p>
            <a:pPr>
              <a:buNone/>
            </a:pPr>
            <a:r>
              <a:rPr lang="en-US" altLang="ja-JP" sz="2000" dirty="0" smtClean="0"/>
              <a:t>    NP     (S</a:t>
            </a:r>
            <a:r>
              <a:rPr lang="ja-JP" altLang="en-US" sz="2000" dirty="0" smtClean="0"/>
              <a:t>＼</a:t>
            </a:r>
            <a:r>
              <a:rPr lang="en-US" altLang="ja-JP" sz="2000" dirty="0" smtClean="0"/>
              <a:t>NP)</a:t>
            </a:r>
            <a:r>
              <a:rPr lang="ja-JP" altLang="en-US" sz="2000" dirty="0" smtClean="0"/>
              <a:t>／</a:t>
            </a:r>
            <a:r>
              <a:rPr lang="en-US" altLang="ja-JP" sz="2000" dirty="0" smtClean="0"/>
              <a:t>NP     CONJ     (S</a:t>
            </a:r>
            <a:r>
              <a:rPr lang="ja-JP" altLang="en-US" sz="2000" dirty="0" smtClean="0"/>
              <a:t>＼</a:t>
            </a:r>
            <a:r>
              <a:rPr lang="en-US" altLang="ja-JP" sz="2000" dirty="0" smtClean="0"/>
              <a:t>NP)</a:t>
            </a:r>
            <a:r>
              <a:rPr lang="ja-JP" altLang="en-US" sz="2000" dirty="0" smtClean="0"/>
              <a:t>／</a:t>
            </a:r>
            <a:r>
              <a:rPr lang="en-US" altLang="ja-JP" sz="2000" dirty="0" smtClean="0"/>
              <a:t>(S</a:t>
            </a:r>
            <a:r>
              <a:rPr lang="ja-JP" altLang="en-US" sz="2000" dirty="0" smtClean="0"/>
              <a:t>＼</a:t>
            </a:r>
            <a:r>
              <a:rPr lang="en-US" altLang="ja-JP" sz="2000" dirty="0" smtClean="0"/>
              <a:t>NP)      (S</a:t>
            </a:r>
            <a:r>
              <a:rPr lang="ja-JP" altLang="en-US" sz="2000" dirty="0" smtClean="0"/>
              <a:t>＼</a:t>
            </a:r>
            <a:r>
              <a:rPr lang="en-US" altLang="ja-JP" sz="2000" dirty="0" smtClean="0"/>
              <a:t>NP)</a:t>
            </a:r>
            <a:r>
              <a:rPr lang="ja-JP" altLang="en-US" sz="2000" dirty="0" smtClean="0"/>
              <a:t>／</a:t>
            </a:r>
            <a:r>
              <a:rPr lang="en-US" altLang="ja-JP" sz="2000" dirty="0" smtClean="0"/>
              <a:t>NP     </a:t>
            </a:r>
            <a:r>
              <a:rPr lang="en-US" altLang="ja-JP" sz="2000" dirty="0" err="1" smtClean="0"/>
              <a:t>NP</a:t>
            </a:r>
            <a:endParaRPr lang="en-US" altLang="ja-JP" sz="2000" dirty="0" smtClean="0"/>
          </a:p>
          <a:p>
            <a:pPr>
              <a:buNone/>
            </a:pP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a:t>
            </a:r>
          </a:p>
          <a:p>
            <a:pPr>
              <a:buNone/>
            </a:pPr>
            <a:r>
              <a:rPr lang="en-US" altLang="ja-JP" sz="2000" dirty="0" smtClean="0"/>
              <a:t>                                         (S</a:t>
            </a:r>
            <a:r>
              <a:rPr lang="ja-JP" altLang="en-US" sz="2000" dirty="0" smtClean="0"/>
              <a:t>＼</a:t>
            </a:r>
            <a:r>
              <a:rPr lang="en-US" altLang="ja-JP" sz="2000" dirty="0" smtClean="0"/>
              <a:t>NP)</a:t>
            </a:r>
            <a:r>
              <a:rPr lang="ja-JP" altLang="en-US" sz="2000" dirty="0" smtClean="0"/>
              <a:t>／</a:t>
            </a:r>
            <a:r>
              <a:rPr lang="en-US" altLang="ja-JP" sz="2000" dirty="0" smtClean="0"/>
              <a:t>NP</a:t>
            </a:r>
          </a:p>
          <a:p>
            <a:pPr>
              <a:buNone/>
            </a:pPr>
            <a:r>
              <a:rPr lang="en-US" altLang="ja-JP" sz="2000" dirty="0" smtClean="0"/>
              <a:t>                                                                              S</a:t>
            </a:r>
            <a:r>
              <a:rPr lang="ja-JP" altLang="en-US" sz="2000" dirty="0" smtClean="0"/>
              <a:t>＼</a:t>
            </a:r>
            <a:r>
              <a:rPr lang="en-US" altLang="ja-JP" sz="2000" dirty="0" smtClean="0"/>
              <a:t>NP</a:t>
            </a:r>
          </a:p>
          <a:p>
            <a:pPr>
              <a:buNone/>
            </a:pPr>
            <a:r>
              <a:rPr lang="en-US" altLang="ja-JP" sz="2000" dirty="0" smtClean="0"/>
              <a:t>                                                        S</a:t>
            </a:r>
          </a:p>
          <a:p>
            <a:pPr>
              <a:buNone/>
            </a:pPr>
            <a:endParaRPr kumimoji="1" lang="en-US" altLang="ja-JP" dirty="0" smtClean="0"/>
          </a:p>
          <a:p>
            <a:endParaRPr kumimoji="1" lang="ja-JP" altLang="en-US" dirty="0"/>
          </a:p>
        </p:txBody>
      </p:sp>
      <p:pic>
        <p:nvPicPr>
          <p:cNvPr id="118786" name="Picture 2"/>
          <p:cNvPicPr>
            <a:picLocks noChangeAspect="1" noChangeArrowheads="1"/>
          </p:cNvPicPr>
          <p:nvPr/>
        </p:nvPicPr>
        <p:blipFill>
          <a:blip r:embed="rId2" cstate="print"/>
          <a:srcRect/>
          <a:stretch>
            <a:fillRect/>
          </a:stretch>
        </p:blipFill>
        <p:spPr bwMode="auto">
          <a:xfrm>
            <a:off x="6381750" y="-24"/>
            <a:ext cx="2762250" cy="2686050"/>
          </a:xfrm>
          <a:prstGeom prst="rect">
            <a:avLst/>
          </a:prstGeom>
          <a:noFill/>
          <a:ln w="9525">
            <a:noFill/>
            <a:miter lim="800000"/>
            <a:headEnd/>
            <a:tailEnd/>
          </a:ln>
          <a:effectLst/>
        </p:spPr>
      </p:pic>
      <p:cxnSp>
        <p:nvCxnSpPr>
          <p:cNvPr id="5" name="直線コネクタ 4"/>
          <p:cNvCxnSpPr/>
          <p:nvPr/>
        </p:nvCxnSpPr>
        <p:spPr bwMode="auto">
          <a:xfrm flipV="1">
            <a:off x="3786182" y="4000504"/>
            <a:ext cx="4071966" cy="29496"/>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7" name="直線コネクタ 6"/>
          <p:cNvCxnSpPr/>
          <p:nvPr/>
        </p:nvCxnSpPr>
        <p:spPr bwMode="auto">
          <a:xfrm flipV="1">
            <a:off x="1071538" y="4357694"/>
            <a:ext cx="6715172" cy="29496"/>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0" name="直線コネクタ 9"/>
          <p:cNvCxnSpPr/>
          <p:nvPr/>
        </p:nvCxnSpPr>
        <p:spPr bwMode="auto">
          <a:xfrm flipV="1">
            <a:off x="2643174" y="4786322"/>
            <a:ext cx="6215106" cy="29496"/>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12" name="直線コネクタ 11"/>
          <p:cNvCxnSpPr/>
          <p:nvPr/>
        </p:nvCxnSpPr>
        <p:spPr bwMode="auto">
          <a:xfrm flipV="1">
            <a:off x="214282" y="5072074"/>
            <a:ext cx="5572164" cy="29496"/>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
        <p:nvSpPr>
          <p:cNvPr id="14" name="テキスト ボックス 13"/>
          <p:cNvSpPr txBox="1"/>
          <p:nvPr/>
        </p:nvSpPr>
        <p:spPr>
          <a:xfrm>
            <a:off x="8770180" y="4601504"/>
            <a:ext cx="373820" cy="369332"/>
          </a:xfrm>
          <a:prstGeom prst="rect">
            <a:avLst/>
          </a:prstGeom>
          <a:noFill/>
        </p:spPr>
        <p:txBody>
          <a:bodyPr wrap="none" rtlCol="0">
            <a:spAutoFit/>
          </a:bodyPr>
          <a:lstStyle/>
          <a:p>
            <a:r>
              <a:rPr kumimoji="1" lang="en-US" altLang="ja-JP" dirty="0" smtClean="0"/>
              <a:t>&gt;</a:t>
            </a:r>
            <a:endParaRPr kumimoji="1" lang="ja-JP" altLang="en-US" dirty="0"/>
          </a:p>
        </p:txBody>
      </p:sp>
      <p:sp>
        <p:nvSpPr>
          <p:cNvPr id="15" name="テキスト ボックス 14"/>
          <p:cNvSpPr txBox="1"/>
          <p:nvPr/>
        </p:nvSpPr>
        <p:spPr>
          <a:xfrm>
            <a:off x="5715008" y="4929198"/>
            <a:ext cx="373820" cy="369332"/>
          </a:xfrm>
          <a:prstGeom prst="rect">
            <a:avLst/>
          </a:prstGeom>
          <a:noFill/>
        </p:spPr>
        <p:txBody>
          <a:bodyPr wrap="none" rtlCol="0">
            <a:spAutoFit/>
          </a:bodyPr>
          <a:lstStyle/>
          <a:p>
            <a:r>
              <a:rPr kumimoji="1" lang="en-US" altLang="ja-JP" dirty="0" smtClean="0"/>
              <a:t>&lt;</a:t>
            </a:r>
            <a:endParaRPr kumimoji="1" lang="ja-JP" altLang="en-US" dirty="0"/>
          </a:p>
        </p:txBody>
      </p:sp>
      <p:sp>
        <p:nvSpPr>
          <p:cNvPr id="16" name="テキスト ボックス 15"/>
          <p:cNvSpPr txBox="1"/>
          <p:nvPr/>
        </p:nvSpPr>
        <p:spPr>
          <a:xfrm>
            <a:off x="7763819" y="3830738"/>
            <a:ext cx="550151" cy="369332"/>
          </a:xfrm>
          <a:prstGeom prst="rect">
            <a:avLst/>
          </a:prstGeom>
          <a:noFill/>
        </p:spPr>
        <p:txBody>
          <a:bodyPr wrap="none" rtlCol="0">
            <a:spAutoFit/>
          </a:bodyPr>
          <a:lstStyle/>
          <a:p>
            <a:r>
              <a:rPr kumimoji="1" lang="en-US" altLang="ja-JP" dirty="0" smtClean="0"/>
              <a:t>&gt;</a:t>
            </a:r>
            <a:r>
              <a:rPr kumimoji="1" lang="en-US" altLang="ja-JP" b="1" dirty="0" smtClean="0"/>
              <a:t>B</a:t>
            </a:r>
            <a:endParaRPr kumimoji="1" lang="ja-JP" altLang="en-US" b="1" dirty="0"/>
          </a:p>
        </p:txBody>
      </p:sp>
      <p:sp>
        <p:nvSpPr>
          <p:cNvPr id="17" name="テキスト ボックス 16"/>
          <p:cNvSpPr txBox="1"/>
          <p:nvPr/>
        </p:nvSpPr>
        <p:spPr>
          <a:xfrm>
            <a:off x="7739622" y="4172876"/>
            <a:ext cx="373820" cy="369332"/>
          </a:xfrm>
          <a:prstGeom prst="rect">
            <a:avLst/>
          </a:prstGeom>
          <a:noFill/>
        </p:spPr>
        <p:txBody>
          <a:bodyPr wrap="none" rtlCol="0">
            <a:spAutoFit/>
          </a:bodyPr>
          <a:lstStyle/>
          <a:p>
            <a:r>
              <a:rPr kumimoji="1" lang="en-US" altLang="ja-JP" dirty="0" smtClean="0"/>
              <a:t>Φ</a:t>
            </a:r>
            <a:endParaRPr kumimoji="1" lang="ja-JP" altLang="en-US" dirty="0"/>
          </a:p>
        </p:txBody>
      </p:sp>
      <p:sp>
        <p:nvSpPr>
          <p:cNvPr id="13" name="スライド番号プレースホルダ 12"/>
          <p:cNvSpPr>
            <a:spLocks noGrp="1"/>
          </p:cNvSpPr>
          <p:nvPr>
            <p:ph type="sldNum" sz="quarter" idx="4"/>
          </p:nvPr>
        </p:nvSpPr>
        <p:spPr/>
        <p:txBody>
          <a:bodyPr/>
          <a:lstStyle/>
          <a:p>
            <a:fld id="{C8294C36-1B4E-447A-97E3-A25A15274B2D}" type="slidenum">
              <a:rPr lang="ja-JP" altLang="en-US" smtClean="0"/>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Bluebird</a:t>
            </a:r>
            <a:r>
              <a:rPr kumimoji="1" lang="ja-JP" altLang="en-US" dirty="0" smtClean="0"/>
              <a:t>の意味論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合成規則 </a:t>
            </a:r>
            <a:r>
              <a:rPr kumimoji="1" lang="en-US" altLang="ja-JP" dirty="0" smtClean="0"/>
              <a:t>(composition rule)</a:t>
            </a:r>
          </a:p>
          <a:p>
            <a:pPr lvl="1">
              <a:buNone/>
            </a:pPr>
            <a:r>
              <a:rPr kumimoji="1" lang="en-US" altLang="ja-JP" dirty="0" smtClean="0"/>
              <a:t>X</a:t>
            </a:r>
            <a:r>
              <a:rPr lang="ja-JP" altLang="en-US" dirty="0" smtClean="0"/>
              <a:t>／</a:t>
            </a:r>
            <a:r>
              <a:rPr lang="en-US" altLang="ja-JP" dirty="0" smtClean="0"/>
              <a:t>Y: f       Y</a:t>
            </a:r>
            <a:r>
              <a:rPr lang="ja-JP" altLang="en-US" dirty="0" smtClean="0"/>
              <a:t>／</a:t>
            </a:r>
            <a:r>
              <a:rPr lang="en-US" altLang="ja-JP" dirty="0" smtClean="0"/>
              <a:t>Z: g     </a:t>
            </a:r>
            <a:r>
              <a:rPr lang="ja-JP" altLang="en-US" dirty="0" smtClean="0"/>
              <a:t> ⇒    </a:t>
            </a:r>
            <a:r>
              <a:rPr lang="en-US" altLang="ja-JP" dirty="0" smtClean="0"/>
              <a:t>X</a:t>
            </a:r>
            <a:r>
              <a:rPr lang="ja-JP" altLang="en-US" dirty="0" smtClean="0"/>
              <a:t>／</a:t>
            </a:r>
            <a:r>
              <a:rPr lang="en-US" altLang="ja-JP" dirty="0" smtClean="0"/>
              <a:t>Z:</a:t>
            </a:r>
            <a:r>
              <a:rPr lang="ja-JP" altLang="en-US" dirty="0" smtClean="0"/>
              <a:t> </a:t>
            </a:r>
            <a:r>
              <a:rPr lang="en-US" altLang="ja-JP" dirty="0" err="1" smtClean="0"/>
              <a:t>λx.f</a:t>
            </a:r>
            <a:r>
              <a:rPr lang="en-US" altLang="ja-JP" dirty="0" smtClean="0"/>
              <a:t>(g x)     (&gt;</a:t>
            </a:r>
            <a:r>
              <a:rPr lang="en-US" altLang="ja-JP" b="1" dirty="0" smtClean="0"/>
              <a:t>B</a:t>
            </a:r>
            <a:r>
              <a:rPr lang="en-US" altLang="ja-JP" dirty="0" smtClean="0"/>
              <a:t>)</a:t>
            </a:r>
          </a:p>
          <a:p>
            <a:r>
              <a:rPr lang="ja-JP" altLang="en-US" dirty="0" smtClean="0"/>
              <a:t>例</a:t>
            </a:r>
            <a:endParaRPr lang="en-US" altLang="ja-JP" dirty="0" smtClean="0"/>
          </a:p>
          <a:p>
            <a:pPr>
              <a:buNone/>
            </a:pPr>
            <a:r>
              <a:rPr lang="en-US" altLang="ja-JP" sz="1800" dirty="0" smtClean="0"/>
              <a:t>Anna             met           and             might                       marry             Manny</a:t>
            </a:r>
          </a:p>
          <a:p>
            <a:pPr>
              <a:buNone/>
            </a:pPr>
            <a:r>
              <a:rPr lang="en-US" altLang="ja-JP" sz="1400" dirty="0" smtClean="0"/>
              <a:t>    NP           (S</a:t>
            </a:r>
            <a:r>
              <a:rPr lang="ja-JP" altLang="en-US" sz="1400" dirty="0" smtClean="0"/>
              <a:t>＼</a:t>
            </a:r>
            <a:r>
              <a:rPr lang="en-US" altLang="ja-JP" sz="1400" dirty="0" smtClean="0"/>
              <a:t>NP)</a:t>
            </a:r>
            <a:r>
              <a:rPr lang="ja-JP" altLang="en-US" sz="1400" dirty="0" smtClean="0"/>
              <a:t>／</a:t>
            </a:r>
            <a:r>
              <a:rPr lang="en-US" altLang="ja-JP" sz="1400" dirty="0" smtClean="0"/>
              <a:t>NP     CONJ           (S</a:t>
            </a:r>
            <a:r>
              <a:rPr lang="ja-JP" altLang="en-US" sz="1400" dirty="0" smtClean="0"/>
              <a:t>＼</a:t>
            </a:r>
            <a:r>
              <a:rPr lang="en-US" altLang="ja-JP" sz="1400" dirty="0" smtClean="0"/>
              <a:t>NP)</a:t>
            </a:r>
            <a:r>
              <a:rPr lang="ja-JP" altLang="en-US" sz="1400" dirty="0" smtClean="0"/>
              <a:t>／</a:t>
            </a:r>
            <a:r>
              <a:rPr lang="en-US" altLang="ja-JP" sz="1400" dirty="0" smtClean="0"/>
              <a:t>(S</a:t>
            </a:r>
            <a:r>
              <a:rPr lang="ja-JP" altLang="en-US" sz="1400" dirty="0" smtClean="0"/>
              <a:t>＼</a:t>
            </a:r>
            <a:r>
              <a:rPr lang="en-US" altLang="ja-JP" sz="1400" dirty="0" smtClean="0"/>
              <a:t>NP)          (S</a:t>
            </a:r>
            <a:r>
              <a:rPr lang="ja-JP" altLang="en-US" sz="1400" dirty="0" smtClean="0"/>
              <a:t>＼</a:t>
            </a:r>
            <a:r>
              <a:rPr lang="en-US" altLang="ja-JP" sz="1400" dirty="0" smtClean="0"/>
              <a:t>NP)</a:t>
            </a:r>
            <a:r>
              <a:rPr lang="ja-JP" altLang="en-US" sz="1400" dirty="0" smtClean="0"/>
              <a:t>／</a:t>
            </a:r>
            <a:r>
              <a:rPr lang="en-US" altLang="ja-JP" sz="1400" dirty="0" smtClean="0"/>
              <a:t>NP                  </a:t>
            </a:r>
            <a:r>
              <a:rPr lang="en-US" altLang="ja-JP" sz="1400" dirty="0" err="1" smtClean="0"/>
              <a:t>NP</a:t>
            </a:r>
            <a:endParaRPr lang="en-US" altLang="ja-JP" sz="1400" dirty="0" smtClean="0"/>
          </a:p>
          <a:p>
            <a:pPr>
              <a:buNone/>
            </a:pPr>
            <a:r>
              <a:rPr lang="en-US" altLang="ja-JP" sz="1400" dirty="0" smtClean="0"/>
              <a:t>  :</a:t>
            </a:r>
            <a:r>
              <a:rPr lang="en-US" altLang="ja-JP" sz="1400" dirty="0" err="1" smtClean="0"/>
              <a:t>anna</a:t>
            </a:r>
            <a:r>
              <a:rPr lang="en-US" altLang="ja-JP" sz="1400" dirty="0" smtClean="0"/>
              <a:t>’        :</a:t>
            </a:r>
            <a:r>
              <a:rPr lang="en-US" altLang="ja-JP" sz="1400" dirty="0" err="1" smtClean="0"/>
              <a:t>λx.λy.meet</a:t>
            </a:r>
            <a:r>
              <a:rPr lang="en-US" altLang="ja-JP" sz="1400" dirty="0" smtClean="0"/>
              <a:t>’ x y    :and’             :</a:t>
            </a:r>
            <a:r>
              <a:rPr lang="en-US" altLang="ja-JP" sz="1400" dirty="0" err="1" smtClean="0"/>
              <a:t>λp.λx.might</a:t>
            </a:r>
            <a:r>
              <a:rPr lang="en-US" altLang="ja-JP" sz="1400" dirty="0" smtClean="0"/>
              <a:t>’ (p x)          :</a:t>
            </a:r>
            <a:r>
              <a:rPr lang="en-US" altLang="ja-JP" sz="1400" dirty="0" err="1" smtClean="0"/>
              <a:t>λx.λy.marry</a:t>
            </a:r>
            <a:r>
              <a:rPr lang="en-US" altLang="ja-JP" sz="1400" dirty="0" smtClean="0"/>
              <a:t>’ x y      :</a:t>
            </a:r>
            <a:r>
              <a:rPr lang="en-US" altLang="ja-JP" sz="1400" dirty="0" err="1" smtClean="0"/>
              <a:t>manny</a:t>
            </a:r>
            <a:r>
              <a:rPr lang="en-US" altLang="ja-JP" sz="1400" dirty="0" smtClean="0"/>
              <a:t>’</a:t>
            </a:r>
          </a:p>
          <a:p>
            <a:pPr>
              <a:buNone/>
            </a:pPr>
            <a:r>
              <a:rPr lang="en-US" altLang="ja-JP" sz="1400" dirty="0" smtClean="0"/>
              <a:t>                                                                               </a:t>
            </a:r>
          </a:p>
          <a:p>
            <a:pPr>
              <a:buNone/>
            </a:pPr>
            <a:endParaRPr lang="en-US" altLang="ja-JP" sz="1400" dirty="0" smtClean="0"/>
          </a:p>
          <a:p>
            <a:pPr>
              <a:buNone/>
            </a:pPr>
            <a:endParaRPr lang="en-US" altLang="ja-JP" sz="1400" dirty="0" smtClean="0"/>
          </a:p>
        </p:txBody>
      </p:sp>
      <p:sp>
        <p:nvSpPr>
          <p:cNvPr id="12" name="スライド番号プレースホルダ 11"/>
          <p:cNvSpPr>
            <a:spLocks noGrp="1"/>
          </p:cNvSpPr>
          <p:nvPr>
            <p:ph type="sldNum" sz="quarter" idx="4"/>
          </p:nvPr>
        </p:nvSpPr>
        <p:spPr/>
        <p:txBody>
          <a:bodyPr/>
          <a:lstStyle/>
          <a:p>
            <a:fld id="{C8294C36-1B4E-447A-97E3-A25A15274B2D}" type="slidenum">
              <a:rPr lang="ja-JP" altLang="en-US" smtClean="0"/>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bg2">
                    <a:lumMod val="75000"/>
                    <a:lumOff val="25000"/>
                  </a:schemeClr>
                </a:solidFill>
              </a:rPr>
              <a:t>The thrush</a:t>
            </a:r>
            <a:br>
              <a:rPr kumimoji="1" lang="en-US" altLang="ja-JP" dirty="0" smtClean="0">
                <a:solidFill>
                  <a:schemeClr val="bg2">
                    <a:lumMod val="75000"/>
                    <a:lumOff val="25000"/>
                  </a:schemeClr>
                </a:solidFill>
              </a:rPr>
            </a:br>
            <a:r>
              <a:rPr kumimoji="1" lang="en-US" altLang="ja-JP" dirty="0" smtClean="0">
                <a:solidFill>
                  <a:schemeClr val="bg2">
                    <a:lumMod val="75000"/>
                    <a:lumOff val="25000"/>
                  </a:schemeClr>
                </a:solidFill>
              </a:rPr>
              <a:t>(</a:t>
            </a:r>
            <a:r>
              <a:rPr kumimoji="1" lang="ja-JP" altLang="en-US" dirty="0" smtClean="0">
                <a:solidFill>
                  <a:schemeClr val="bg2">
                    <a:lumMod val="75000"/>
                    <a:lumOff val="25000"/>
                  </a:schemeClr>
                </a:solidFill>
              </a:rPr>
              <a:t>ツグミ</a:t>
            </a:r>
            <a:r>
              <a:rPr kumimoji="1" lang="en-US" altLang="ja-JP" dirty="0" smtClean="0">
                <a:solidFill>
                  <a:schemeClr val="bg2">
                    <a:lumMod val="75000"/>
                    <a:lumOff val="25000"/>
                  </a:schemeClr>
                </a:solidFill>
              </a:rPr>
              <a:t>)</a:t>
            </a:r>
            <a:endParaRPr kumimoji="1" lang="ja-JP" altLang="en-US" dirty="0">
              <a:solidFill>
                <a:schemeClr val="bg2">
                  <a:lumMod val="75000"/>
                  <a:lumOff val="25000"/>
                </a:schemeClr>
              </a:solidFill>
            </a:endParaRPr>
          </a:p>
        </p:txBody>
      </p:sp>
      <p:sp>
        <p:nvSpPr>
          <p:cNvPr id="3" name="テキスト プレースホルダ 2"/>
          <p:cNvSpPr>
            <a:spLocks noGrp="1"/>
          </p:cNvSpPr>
          <p:nvPr>
            <p:ph type="body" idx="1"/>
          </p:nvPr>
        </p:nvSpPr>
        <p:spPr/>
        <p:txBody>
          <a:bodyPr/>
          <a:lstStyle/>
          <a:p>
            <a:endParaRPr kumimoji="1" lang="ja-JP" altLang="en-US"/>
          </a:p>
        </p:txBody>
      </p:sp>
      <p:pic>
        <p:nvPicPr>
          <p:cNvPr id="119811" name="Picture 3"/>
          <p:cNvPicPr>
            <a:picLocks noChangeAspect="1" noChangeArrowheads="1"/>
          </p:cNvPicPr>
          <p:nvPr/>
        </p:nvPicPr>
        <p:blipFill>
          <a:blip r:embed="rId2" cstate="print"/>
          <a:srcRect/>
          <a:stretch>
            <a:fillRect/>
          </a:stretch>
        </p:blipFill>
        <p:spPr bwMode="auto">
          <a:xfrm>
            <a:off x="4143372" y="3714752"/>
            <a:ext cx="4629150" cy="2952750"/>
          </a:xfrm>
          <a:prstGeom prst="rect">
            <a:avLst/>
          </a:prstGeom>
          <a:noFill/>
          <a:ln w="9525">
            <a:noFill/>
            <a:miter lim="800000"/>
            <a:headEnd/>
            <a:tailEnd/>
          </a:ln>
          <a:effectLst/>
        </p:spPr>
      </p:pic>
      <p:sp>
        <p:nvSpPr>
          <p:cNvPr id="5" name="スライド番号プレースホルダ 4"/>
          <p:cNvSpPr>
            <a:spLocks noGrp="1"/>
          </p:cNvSpPr>
          <p:nvPr>
            <p:ph type="sldNum" sz="quarter" idx="4"/>
          </p:nvPr>
        </p:nvSpPr>
        <p:spPr/>
        <p:txBody>
          <a:bodyPr/>
          <a:lstStyle/>
          <a:p>
            <a:fld id="{C8294C36-1B4E-447A-97E3-A25A15274B2D}" type="slidenum">
              <a:rPr lang="ja-JP" altLang="en-US" smtClean="0"/>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The Thrush :</a:t>
            </a:r>
            <a:r>
              <a:rPr kumimoji="1" lang="ja-JP" altLang="en-US" dirty="0" smtClean="0"/>
              <a:t> 導入</a:t>
            </a:r>
            <a:endParaRPr kumimoji="1" lang="ja-JP" altLang="en-US" dirty="0"/>
          </a:p>
        </p:txBody>
      </p:sp>
      <p:sp>
        <p:nvSpPr>
          <p:cNvPr id="5" name="コンテンツ プレースホルダ 4"/>
          <p:cNvSpPr>
            <a:spLocks noGrp="1"/>
          </p:cNvSpPr>
          <p:nvPr>
            <p:ph idx="1"/>
          </p:nvPr>
        </p:nvSpPr>
        <p:spPr/>
        <p:txBody>
          <a:bodyPr/>
          <a:lstStyle/>
          <a:p>
            <a:r>
              <a:rPr kumimoji="1" lang="en-US" altLang="ja-JP" dirty="0" smtClean="0"/>
              <a:t>Anna married and I detest Manny</a:t>
            </a:r>
            <a:r>
              <a:rPr kumimoji="1" lang="ja-JP" altLang="en-US" dirty="0" smtClean="0"/>
              <a:t>の解析</a:t>
            </a:r>
            <a:endParaRPr kumimoji="1" lang="en-US" altLang="ja-JP" dirty="0" smtClean="0"/>
          </a:p>
          <a:p>
            <a:pPr lvl="1"/>
            <a:r>
              <a:rPr lang="en-US" altLang="ja-JP" dirty="0" smtClean="0"/>
              <a:t>Anna, I, Manny := NP</a:t>
            </a:r>
          </a:p>
          <a:p>
            <a:pPr lvl="1"/>
            <a:r>
              <a:rPr kumimoji="1" lang="en-US" altLang="ja-JP" dirty="0" smtClean="0"/>
              <a:t>married, detest := (S</a:t>
            </a:r>
            <a:r>
              <a:rPr kumimoji="1" lang="ja-JP" altLang="en-US" dirty="0" smtClean="0"/>
              <a:t>＼</a:t>
            </a:r>
            <a:r>
              <a:rPr kumimoji="1" lang="en-US" altLang="ja-JP" dirty="0" smtClean="0"/>
              <a:t>NP)</a:t>
            </a:r>
            <a:r>
              <a:rPr kumimoji="1" lang="ja-JP" altLang="en-US" dirty="0" smtClean="0"/>
              <a:t>／</a:t>
            </a:r>
            <a:r>
              <a:rPr kumimoji="1" lang="en-US" altLang="ja-JP" dirty="0" smtClean="0"/>
              <a:t>NP</a:t>
            </a:r>
          </a:p>
          <a:p>
            <a:r>
              <a:rPr kumimoji="1" lang="en-US" altLang="ja-JP" dirty="0" smtClean="0"/>
              <a:t>Bluebird</a:t>
            </a:r>
            <a:r>
              <a:rPr kumimoji="1" lang="ja-JP" altLang="en-US" dirty="0" smtClean="0"/>
              <a:t>を使って目的語をとらずに大きな動詞句を作りたいが</a:t>
            </a:r>
            <a:r>
              <a:rPr kumimoji="1" lang="ja-JP" altLang="en-US" dirty="0" err="1" smtClean="0"/>
              <a:t>、、、</a:t>
            </a:r>
            <a:endParaRPr kumimoji="1" lang="en-US" altLang="ja-JP" dirty="0" smtClean="0"/>
          </a:p>
          <a:p>
            <a:pPr lvl="1"/>
            <a:r>
              <a:rPr kumimoji="1" lang="ja-JP" altLang="en-US" dirty="0" smtClean="0"/>
              <a:t>先に主語＋動詞をくっつけることができない！</a:t>
            </a:r>
            <a:endParaRPr kumimoji="1" lang="ja-JP" altLang="en-US" dirty="0"/>
          </a:p>
        </p:txBody>
      </p:sp>
      <p:sp>
        <p:nvSpPr>
          <p:cNvPr id="6" name="スライド番号プレースホルダ 5"/>
          <p:cNvSpPr>
            <a:spLocks noGrp="1"/>
          </p:cNvSpPr>
          <p:nvPr>
            <p:ph type="sldNum" sz="quarter" idx="4"/>
          </p:nvPr>
        </p:nvSpPr>
        <p:spPr/>
        <p:txBody>
          <a:bodyPr/>
          <a:lstStyle/>
          <a:p>
            <a:fld id="{C8294C36-1B4E-447A-97E3-A25A15274B2D}" type="slidenum">
              <a:rPr lang="ja-JP" altLang="en-US" smtClean="0"/>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The Thrush</a:t>
            </a:r>
            <a:endParaRPr kumimoji="1" lang="ja-JP" altLang="en-US" dirty="0"/>
          </a:p>
        </p:txBody>
      </p:sp>
      <p:sp>
        <p:nvSpPr>
          <p:cNvPr id="3" name="コンテンツ プレースホルダ 2"/>
          <p:cNvSpPr>
            <a:spLocks noGrp="1"/>
          </p:cNvSpPr>
          <p:nvPr>
            <p:ph idx="1"/>
          </p:nvPr>
        </p:nvSpPr>
        <p:spPr>
          <a:xfrm>
            <a:off x="0" y="1524000"/>
            <a:ext cx="9144000" cy="4038600"/>
          </a:xfrm>
        </p:spPr>
        <p:txBody>
          <a:bodyPr/>
          <a:lstStyle/>
          <a:p>
            <a:r>
              <a:rPr kumimoji="1" lang="ja-JP" altLang="en-US" dirty="0" smtClean="0"/>
              <a:t>型繰り上げ </a:t>
            </a:r>
            <a:r>
              <a:rPr kumimoji="1" lang="en-US" altLang="ja-JP" dirty="0" smtClean="0"/>
              <a:t>(Type-Raising)</a:t>
            </a:r>
          </a:p>
          <a:p>
            <a:pPr lvl="1">
              <a:buNone/>
            </a:pPr>
            <a:r>
              <a:rPr lang="en-US" altLang="ja-JP" dirty="0" smtClean="0"/>
              <a:t>NP </a:t>
            </a:r>
            <a:r>
              <a:rPr lang="ja-JP" altLang="en-US" dirty="0" smtClean="0"/>
              <a:t> ⇒    </a:t>
            </a:r>
            <a:r>
              <a:rPr lang="en-US" altLang="ja-JP" dirty="0" smtClean="0"/>
              <a:t>S</a:t>
            </a:r>
            <a:r>
              <a:rPr lang="ja-JP" altLang="en-US" dirty="0" smtClean="0"/>
              <a:t>／</a:t>
            </a:r>
            <a:r>
              <a:rPr lang="en-US" altLang="ja-JP" dirty="0" smtClean="0"/>
              <a:t>(S</a:t>
            </a:r>
            <a:r>
              <a:rPr lang="ja-JP" altLang="en-US" dirty="0" smtClean="0"/>
              <a:t>＼</a:t>
            </a:r>
            <a:r>
              <a:rPr lang="en-US" altLang="ja-JP" dirty="0" smtClean="0"/>
              <a:t>NP)            (&gt;</a:t>
            </a:r>
            <a:r>
              <a:rPr lang="en-US" altLang="ja-JP" b="1" dirty="0" smtClean="0"/>
              <a:t>T</a:t>
            </a:r>
            <a:r>
              <a:rPr lang="en-US" altLang="ja-JP" dirty="0" smtClean="0"/>
              <a:t>)</a:t>
            </a:r>
          </a:p>
          <a:p>
            <a:r>
              <a:rPr lang="ja-JP" altLang="en-US" dirty="0" smtClean="0"/>
              <a:t>例</a:t>
            </a:r>
            <a:endParaRPr lang="en-US" altLang="ja-JP" dirty="0" smtClean="0"/>
          </a:p>
          <a:p>
            <a:pPr>
              <a:buNone/>
            </a:pPr>
            <a:r>
              <a:rPr lang="en-US" altLang="ja-JP" sz="2800" dirty="0" smtClean="0"/>
              <a:t>Anna           married    and         I               detest      Manny</a:t>
            </a:r>
          </a:p>
          <a:p>
            <a:pPr>
              <a:buNone/>
            </a:pPr>
            <a:r>
              <a:rPr lang="en-US" altLang="ja-JP" sz="2000" dirty="0" smtClean="0"/>
              <a:t>    NP                  (S</a:t>
            </a:r>
            <a:r>
              <a:rPr lang="ja-JP" altLang="en-US" sz="2000" dirty="0" smtClean="0"/>
              <a:t>＼</a:t>
            </a:r>
            <a:r>
              <a:rPr lang="en-US" altLang="ja-JP" sz="2000" dirty="0" smtClean="0"/>
              <a:t>NP)</a:t>
            </a:r>
            <a:r>
              <a:rPr lang="ja-JP" altLang="en-US" sz="2000" dirty="0" smtClean="0"/>
              <a:t>／</a:t>
            </a:r>
            <a:r>
              <a:rPr lang="en-US" altLang="ja-JP" sz="2000" dirty="0" smtClean="0"/>
              <a:t>NP  CONJ          NP              (S</a:t>
            </a:r>
            <a:r>
              <a:rPr lang="ja-JP" altLang="en-US" sz="2000" dirty="0" smtClean="0"/>
              <a:t>＼</a:t>
            </a:r>
            <a:r>
              <a:rPr lang="en-US" altLang="ja-JP" sz="2000" dirty="0" smtClean="0"/>
              <a:t>NP)</a:t>
            </a:r>
            <a:r>
              <a:rPr lang="ja-JP" altLang="en-US" sz="2000" dirty="0" smtClean="0"/>
              <a:t>／</a:t>
            </a:r>
            <a:r>
              <a:rPr lang="en-US" altLang="ja-JP" sz="2000" dirty="0" smtClean="0"/>
              <a:t>NP      </a:t>
            </a:r>
            <a:r>
              <a:rPr lang="en-US" altLang="ja-JP" sz="2000" dirty="0" err="1" smtClean="0"/>
              <a:t>NP</a:t>
            </a:r>
            <a:endParaRPr lang="en-US" altLang="ja-JP" sz="2000" dirty="0" smtClean="0"/>
          </a:p>
        </p:txBody>
      </p:sp>
      <p:pic>
        <p:nvPicPr>
          <p:cNvPr id="22" name="Picture 3"/>
          <p:cNvPicPr>
            <a:picLocks noChangeAspect="1" noChangeArrowheads="1"/>
          </p:cNvPicPr>
          <p:nvPr/>
        </p:nvPicPr>
        <p:blipFill>
          <a:blip r:embed="rId2" cstate="print"/>
          <a:srcRect/>
          <a:stretch>
            <a:fillRect/>
          </a:stretch>
        </p:blipFill>
        <p:spPr bwMode="auto">
          <a:xfrm>
            <a:off x="6000760" y="0"/>
            <a:ext cx="3143240" cy="2004947"/>
          </a:xfrm>
          <a:prstGeom prst="rect">
            <a:avLst/>
          </a:prstGeom>
          <a:noFill/>
          <a:ln w="9525">
            <a:noFill/>
            <a:miter lim="800000"/>
            <a:headEnd/>
            <a:tailEnd/>
          </a:ln>
          <a:effectLst/>
        </p:spPr>
      </p:pic>
      <p:sp>
        <p:nvSpPr>
          <p:cNvPr id="17" name="スライド番号プレースホルダ 16"/>
          <p:cNvSpPr>
            <a:spLocks noGrp="1"/>
          </p:cNvSpPr>
          <p:nvPr>
            <p:ph type="sldNum" sz="quarter" idx="4"/>
          </p:nvPr>
        </p:nvSpPr>
        <p:spPr/>
        <p:txBody>
          <a:bodyPr/>
          <a:lstStyle/>
          <a:p>
            <a:fld id="{C8294C36-1B4E-447A-97E3-A25A15274B2D}" type="slidenum">
              <a:rPr lang="ja-JP" altLang="en-US" smtClean="0"/>
              <a:pPr/>
              <a:t>9</a:t>
            </a:fld>
            <a:endParaRPr lang="ja-JP" altLang="en-US"/>
          </a:p>
        </p:txBody>
      </p:sp>
      <p:cxnSp>
        <p:nvCxnSpPr>
          <p:cNvPr id="20" name="直線コネクタ 19"/>
          <p:cNvCxnSpPr/>
          <p:nvPr/>
        </p:nvCxnSpPr>
        <p:spPr bwMode="auto">
          <a:xfrm>
            <a:off x="0" y="3645024"/>
            <a:ext cx="1357290" cy="1588"/>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1" name="直線コネクタ 20"/>
          <p:cNvCxnSpPr/>
          <p:nvPr/>
        </p:nvCxnSpPr>
        <p:spPr bwMode="auto">
          <a:xfrm>
            <a:off x="1691680" y="3645024"/>
            <a:ext cx="1728192" cy="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4" name="直線コネクタ 23"/>
          <p:cNvCxnSpPr/>
          <p:nvPr/>
        </p:nvCxnSpPr>
        <p:spPr bwMode="auto">
          <a:xfrm>
            <a:off x="3491880" y="3645024"/>
            <a:ext cx="792088" cy="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6" name="直線コネクタ 25"/>
          <p:cNvCxnSpPr/>
          <p:nvPr/>
        </p:nvCxnSpPr>
        <p:spPr bwMode="auto">
          <a:xfrm>
            <a:off x="4644008" y="3645024"/>
            <a:ext cx="792088" cy="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7" name="直線コネクタ 26"/>
          <p:cNvCxnSpPr/>
          <p:nvPr/>
        </p:nvCxnSpPr>
        <p:spPr bwMode="auto">
          <a:xfrm>
            <a:off x="6084168" y="3645024"/>
            <a:ext cx="1512168" cy="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cxnSp>
        <p:nvCxnSpPr>
          <p:cNvPr id="29" name="直線コネクタ 28"/>
          <p:cNvCxnSpPr/>
          <p:nvPr/>
        </p:nvCxnSpPr>
        <p:spPr bwMode="auto">
          <a:xfrm>
            <a:off x="7884368" y="3645024"/>
            <a:ext cx="1080120" cy="0"/>
          </a:xfrm>
          <a:prstGeom prst="line">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C_Produce_GreenApplesPhoto_TP01140829">
  <a:themeElements>
    <a:clrScheme name="TC_Produce_GreenApplesPhoto_TP01140829 1">
      <a:dk1>
        <a:srgbClr val="003300"/>
      </a:dk1>
      <a:lt1>
        <a:srgbClr val="226822"/>
      </a:lt1>
      <a:dk2>
        <a:srgbClr val="FFFFFF"/>
      </a:dk2>
      <a:lt2>
        <a:srgbClr val="220011"/>
      </a:lt2>
      <a:accent1>
        <a:srgbClr val="81CA6A"/>
      </a:accent1>
      <a:accent2>
        <a:srgbClr val="83ABC1"/>
      </a:accent2>
      <a:accent3>
        <a:srgbClr val="ABB9AB"/>
      </a:accent3>
      <a:accent4>
        <a:srgbClr val="002A00"/>
      </a:accent4>
      <a:accent5>
        <a:srgbClr val="C1E1B9"/>
      </a:accent5>
      <a:accent6>
        <a:srgbClr val="769BAF"/>
      </a:accent6>
      <a:hlink>
        <a:srgbClr val="A58779"/>
      </a:hlink>
      <a:folHlink>
        <a:srgbClr val="7E83B6"/>
      </a:folHlink>
    </a:clrScheme>
    <a:fontScheme name="TC_Produce_GreenApplesPhoto_TP01140829">
      <a:majorFont>
        <a:latin typeface="ＭＳ Ｐゴシック"/>
        <a:ea typeface="ＭＳ Ｐゴシック"/>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C_Produce_GreenApplesPhoto_TP01140829 1">
        <a:dk1>
          <a:srgbClr val="003300"/>
        </a:dk1>
        <a:lt1>
          <a:srgbClr val="226822"/>
        </a:lt1>
        <a:dk2>
          <a:srgbClr val="FFFFFF"/>
        </a:dk2>
        <a:lt2>
          <a:srgbClr val="220011"/>
        </a:lt2>
        <a:accent1>
          <a:srgbClr val="81CA6A"/>
        </a:accent1>
        <a:accent2>
          <a:srgbClr val="83ABC1"/>
        </a:accent2>
        <a:accent3>
          <a:srgbClr val="ABB9AB"/>
        </a:accent3>
        <a:accent4>
          <a:srgbClr val="002A00"/>
        </a:accent4>
        <a:accent5>
          <a:srgbClr val="C1E1B9"/>
        </a:accent5>
        <a:accent6>
          <a:srgbClr val="769BAF"/>
        </a:accent6>
        <a:hlink>
          <a:srgbClr val="A58779"/>
        </a:hlink>
        <a:folHlink>
          <a:srgbClr val="7E83B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01140829</Template>
  <TotalTime>3019</TotalTime>
  <Words>1832</Words>
  <Application>Microsoft Office PowerPoint</Application>
  <PresentationFormat>画面に合わせる (4:3)</PresentationFormat>
  <Paragraphs>249</Paragraphs>
  <Slides>28</Slides>
  <Notes>0</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TC_Produce_GreenApplesPhoto_TP01140829</vt:lpstr>
      <vt:lpstr>人工知能特論II　第5回</vt:lpstr>
      <vt:lpstr>CCG (CombinatorY categorial grammar) 組合せ範疇文法</vt:lpstr>
      <vt:lpstr>講義内容</vt:lpstr>
      <vt:lpstr>前回説明したCCG ``pure’’ categorial grammar</vt:lpstr>
      <vt:lpstr>The Bluebird</vt:lpstr>
      <vt:lpstr>Bluebirdの意味論</vt:lpstr>
      <vt:lpstr>The thrush (ツグミ)</vt:lpstr>
      <vt:lpstr>The Thrush : 導入</vt:lpstr>
      <vt:lpstr>The Thrush</vt:lpstr>
      <vt:lpstr>Thrushの意味論</vt:lpstr>
      <vt:lpstr>Thrushの意味論</vt:lpstr>
      <vt:lpstr>Thrushの意味論</vt:lpstr>
      <vt:lpstr>Backward BluebirdとThrush</vt:lpstr>
      <vt:lpstr>関係節</vt:lpstr>
      <vt:lpstr>Thrushの心とは？</vt:lpstr>
      <vt:lpstr>STARLING (ムクドリ)</vt:lpstr>
      <vt:lpstr>The Starling:  導入</vt:lpstr>
      <vt:lpstr>The Starling</vt:lpstr>
      <vt:lpstr>Starlingの意味論</vt:lpstr>
      <vt:lpstr>bird一覧</vt:lpstr>
      <vt:lpstr>擬似的曖昧性</vt:lpstr>
      <vt:lpstr>擬似的曖昧性</vt:lpstr>
      <vt:lpstr>擬似的曖昧性</vt:lpstr>
      <vt:lpstr>擬似的曖昧性</vt:lpstr>
      <vt:lpstr>擬似的曖昧性</vt:lpstr>
      <vt:lpstr>CCGのすごいところ (1/2)</vt:lpstr>
      <vt:lpstr>CCGのすごいところ (2/2)</vt:lpstr>
      <vt:lpstr>まとめ</vt:lpstr>
    </vt:vector>
  </TitlesOfParts>
  <Company>FJ-WORK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数理言語</dc:title>
  <dc:creator>ninomi</dc:creator>
  <cp:lastModifiedBy>ninomi</cp:lastModifiedBy>
  <cp:revision>297</cp:revision>
  <dcterms:created xsi:type="dcterms:W3CDTF">2007-09-27T08:23:21Z</dcterms:created>
  <dcterms:modified xsi:type="dcterms:W3CDTF">2012-05-14T05:03:32Z</dcterms:modified>
</cp:coreProperties>
</file>